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2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6" r:id="rId21"/>
  </p:sldMasterIdLst>
  <p:notesMasterIdLst>
    <p:notesMasterId r:id="rId23"/>
  </p:notesMasterIdLst>
  <p:sldIdLst>
    <p:sldId id="256" r:id="rId25"/>
    <p:sldId id="1070" r:id="rId26"/>
    <p:sldId id="1100" r:id="rId27"/>
    <p:sldId id="1162" r:id="rId28"/>
    <p:sldId id="1164" r:id="rId29"/>
    <p:sldId id="1165" r:id="rId30"/>
    <p:sldId id="1166" r:id="rId31"/>
    <p:sldId id="1163" r:id="rId32"/>
    <p:sldId id="1168" r:id="rId33"/>
    <p:sldId id="1153" r:id="rId34"/>
    <p:sldId id="1157" r:id="rId35"/>
    <p:sldId id="1167" r:id="rId37"/>
    <p:sldId id="1156" r:id="rId39"/>
    <p:sldId id="1097" r:id="rId40"/>
    <p:sldId id="1106" r:id="rId41"/>
    <p:sldId id="1118" r:id="rId42"/>
    <p:sldId id="1148" r:id="rId43"/>
    <p:sldId id="1104" r:id="rId44"/>
    <p:sldId id="1107" r:id="rId45"/>
    <p:sldId id="1120" r:id="rId46"/>
    <p:sldId id="1121" r:id="rId47"/>
    <p:sldId id="1149" r:id="rId49"/>
    <p:sldId id="1105" r:id="rId50"/>
    <p:sldId id="1108" r:id="rId51"/>
    <p:sldId id="1109" r:id="rId53"/>
    <p:sldId id="1110" r:id="rId54"/>
    <p:sldId id="1150" r:id="rId55"/>
    <p:sldId id="1111" r:id="rId56"/>
    <p:sldId id="1115" r:id="rId57"/>
    <p:sldId id="1098" r:id="rId58"/>
    <p:sldId id="1112" r:id="rId59"/>
    <p:sldId id="1151" r:id="rId60"/>
    <p:sldId id="1146" r:id="rId61"/>
    <p:sldId id="1161" r:id="rId62"/>
    <p:sldId id="1116" r:id="rId63"/>
    <p:sldId id="1152" r:id="rId65"/>
    <p:sldId id="1114" r:id="rId66"/>
    <p:sldId id="1159" r:id="rId67"/>
    <p:sldId id="1117" r:id="rId69"/>
  </p:sldIdLst>
  <p:sldSz cx="7556500" cy="10693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50" charset="-127">
        <p:regular r:id="rId1"/>
        <p:bold r:id="rId3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0C459"/>
    <a:srgbClr val="FFA09E"/>
    <a:srgbClr val="FFCCFF"/>
    <a:srgbClr val="CC99FF"/>
    <a:srgbClr val="FFFF99"/>
    <a:srgbClr val="FAC090"/>
    <a:srgbClr val="D9D9D9"/>
    <a:srgbClr val="339966"/>
    <a:srgbClr val="5BFFA5"/>
    <a:srgbClr val="C3D69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46" autoAdjust="0"/>
    <p:restoredTop sz="87958" autoAdjust="0"/>
  </p:normalViewPr>
  <p:slideViewPr>
    <p:cSldViewPr snapToGrid="1" snapToObjects="1">
      <p:cViewPr varScale="1">
        <p:scale>
          <a:sx n="45" d="100"/>
          <a:sy n="45" d="100"/>
        </p:scale>
        <p:origin x="2640" y="54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1" snapToObjects="1">
      <p:cViewPr varScale="1">
        <p:scale>
          <a:sx n="81" d="100"/>
          <a:sy n="81" d="100"/>
        </p:scale>
        <p:origin x="3978" y="102"/>
      </p:cViewPr>
      <p:guideLst>
        <p:guide orient="horz" pos="2159"/>
        <p:guide pos="2879"/>
      </p:guideLst>
    </p:cSldViewPr>
  </p:notes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2.fntdata"></Relationship><Relationship Id="rId21" Type="http://schemas.openxmlformats.org/officeDocument/2006/relationships/slideMaster" Target="slideMasters/slideMaster1.xml"></Relationship><Relationship Id="rId22" Type="http://schemas.openxmlformats.org/officeDocument/2006/relationships/theme" Target="theme/theme1.xml"></Relationship><Relationship Id="rId23" Type="http://schemas.openxmlformats.org/officeDocument/2006/relationships/notesMaster" Target="notesMasters/notesMaster1.xml"></Relationship><Relationship Id="rId25" Type="http://schemas.openxmlformats.org/officeDocument/2006/relationships/slide" Target="slides/slide1.xml"></Relationship><Relationship Id="rId26" Type="http://schemas.openxmlformats.org/officeDocument/2006/relationships/slide" Target="slides/slide2.xml"></Relationship><Relationship Id="rId27" Type="http://schemas.openxmlformats.org/officeDocument/2006/relationships/slide" Target="slides/slide3.xml"></Relationship><Relationship Id="rId28" Type="http://schemas.openxmlformats.org/officeDocument/2006/relationships/slide" Target="slides/slide4.xml"></Relationship><Relationship Id="rId29" Type="http://schemas.openxmlformats.org/officeDocument/2006/relationships/slide" Target="slides/slide5.xml"></Relationship><Relationship Id="rId30" Type="http://schemas.openxmlformats.org/officeDocument/2006/relationships/slide" Target="slides/slide6.xml"></Relationship><Relationship Id="rId31" Type="http://schemas.openxmlformats.org/officeDocument/2006/relationships/slide" Target="slides/slide7.xml"></Relationship><Relationship Id="rId32" Type="http://schemas.openxmlformats.org/officeDocument/2006/relationships/slide" Target="slides/slide8.xml"></Relationship><Relationship Id="rId33" Type="http://schemas.openxmlformats.org/officeDocument/2006/relationships/slide" Target="slides/slide9.xml"></Relationship><Relationship Id="rId34" Type="http://schemas.openxmlformats.org/officeDocument/2006/relationships/slide" Target="slides/slide10.xml"></Relationship><Relationship Id="rId35" Type="http://schemas.openxmlformats.org/officeDocument/2006/relationships/slide" Target="slides/slide11.xml"></Relationship><Relationship Id="rId37" Type="http://schemas.openxmlformats.org/officeDocument/2006/relationships/slide" Target="slides/slide12.xml"></Relationship><Relationship Id="rId39" Type="http://schemas.openxmlformats.org/officeDocument/2006/relationships/slide" Target="slides/slide13.xml"></Relationship><Relationship Id="rId40" Type="http://schemas.openxmlformats.org/officeDocument/2006/relationships/slide" Target="slides/slide14.xml"></Relationship><Relationship Id="rId41" Type="http://schemas.openxmlformats.org/officeDocument/2006/relationships/slide" Target="slides/slide15.xml"></Relationship><Relationship Id="rId42" Type="http://schemas.openxmlformats.org/officeDocument/2006/relationships/slide" Target="slides/slide16.xml"></Relationship><Relationship Id="rId43" Type="http://schemas.openxmlformats.org/officeDocument/2006/relationships/slide" Target="slides/slide17.xml"></Relationship><Relationship Id="rId44" Type="http://schemas.openxmlformats.org/officeDocument/2006/relationships/slide" Target="slides/slide18.xml"></Relationship><Relationship Id="rId45" Type="http://schemas.openxmlformats.org/officeDocument/2006/relationships/slide" Target="slides/slide19.xml"></Relationship><Relationship Id="rId46" Type="http://schemas.openxmlformats.org/officeDocument/2006/relationships/slide" Target="slides/slide20.xml"></Relationship><Relationship Id="rId47" Type="http://schemas.openxmlformats.org/officeDocument/2006/relationships/slide" Target="slides/slide21.xml"></Relationship><Relationship Id="rId49" Type="http://schemas.openxmlformats.org/officeDocument/2006/relationships/slide" Target="slides/slide22.xml"></Relationship><Relationship Id="rId50" Type="http://schemas.openxmlformats.org/officeDocument/2006/relationships/slide" Target="slides/slide23.xml"></Relationship><Relationship Id="rId51" Type="http://schemas.openxmlformats.org/officeDocument/2006/relationships/slide" Target="slides/slide24.xml"></Relationship><Relationship Id="rId53" Type="http://schemas.openxmlformats.org/officeDocument/2006/relationships/slide" Target="slides/slide25.xml"></Relationship><Relationship Id="rId54" Type="http://schemas.openxmlformats.org/officeDocument/2006/relationships/slide" Target="slides/slide26.xml"></Relationship><Relationship Id="rId55" Type="http://schemas.openxmlformats.org/officeDocument/2006/relationships/slide" Target="slides/slide27.xml"></Relationship><Relationship Id="rId56" Type="http://schemas.openxmlformats.org/officeDocument/2006/relationships/slide" Target="slides/slide28.xml"></Relationship><Relationship Id="rId57" Type="http://schemas.openxmlformats.org/officeDocument/2006/relationships/slide" Target="slides/slide29.xml"></Relationship><Relationship Id="rId58" Type="http://schemas.openxmlformats.org/officeDocument/2006/relationships/slide" Target="slides/slide30.xml"></Relationship><Relationship Id="rId59" Type="http://schemas.openxmlformats.org/officeDocument/2006/relationships/slide" Target="slides/slide31.xml"></Relationship><Relationship Id="rId60" Type="http://schemas.openxmlformats.org/officeDocument/2006/relationships/slide" Target="slides/slide32.xml"></Relationship><Relationship Id="rId61" Type="http://schemas.openxmlformats.org/officeDocument/2006/relationships/slide" Target="slides/slide33.xml"></Relationship><Relationship Id="rId62" Type="http://schemas.openxmlformats.org/officeDocument/2006/relationships/slide" Target="slides/slide34.xml"></Relationship><Relationship Id="rId63" Type="http://schemas.openxmlformats.org/officeDocument/2006/relationships/slide" Target="slides/slide35.xml"></Relationship><Relationship Id="rId65" Type="http://schemas.openxmlformats.org/officeDocument/2006/relationships/slide" Target="slides/slide36.xml"></Relationship><Relationship Id="rId66" Type="http://schemas.openxmlformats.org/officeDocument/2006/relationships/slide" Target="slides/slide37.xml"></Relationship><Relationship Id="rId67" Type="http://schemas.openxmlformats.org/officeDocument/2006/relationships/slide" Target="slides/slide38.xml"></Relationship><Relationship Id="rId69" Type="http://schemas.openxmlformats.org/officeDocument/2006/relationships/slide" Target="slides/slide39.xml"></Relationship><Relationship Id="rId71" Type="http://schemas.openxmlformats.org/officeDocument/2006/relationships/viewProps" Target="viewProps.xml"></Relationship><Relationship Id="rId7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58BDB-190B-4BFC-87F4-481C84190785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A7D78-811E-4FFD-93C8-2CA1FB2B1B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64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9.xml"></Relationship></Relationships>
</file>

<file path=ppt/notesSlides/_rels/notesSlide3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5.xml"></Relationship></Relationships>
</file>

<file path=ppt/notesSlides/_rels/notesSlide3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8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A7D78-811E-4FFD-93C8-2CA1FB2B1B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5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A7D78-811E-4FFD-93C8-2CA1FB2B1B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68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A7D78-811E-4FFD-93C8-2CA1FB2B1B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27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A7D78-811E-4FFD-93C8-2CA1FB2B1B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83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A7D78-811E-4FFD-93C8-2CA1FB2B1BD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935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A7D78-811E-4FFD-93C8-2CA1FB2B1BD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24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A7D78-811E-4FFD-93C8-2CA1FB2B1BD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6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353A161-B37E-D539-B25A-874594BDB8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3150" y="2973388"/>
            <a:ext cx="1957388" cy="147478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1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42D84C-73BA-704C-94BA-09041B7A2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5650" y="7164388"/>
            <a:ext cx="2895600" cy="22733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1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BC3C4C02-7B57-C20B-6D04-987938E9A4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83049" y="7747000"/>
            <a:ext cx="879523" cy="86995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7DA2C86F-B0A6-61E6-9E59-58A476D1B1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6699" y="7747000"/>
            <a:ext cx="879523" cy="869950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94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D9D563-14D1-23B3-8403-6C4B29E412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56500" cy="106934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3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158E420-9A2F-1C05-D399-B1CAD44499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6778" y="1910257"/>
            <a:ext cx="1053948" cy="1053948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5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A4A7455D-15A2-DC29-B096-FA3C180E3D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2354" y="2748737"/>
            <a:ext cx="1348096" cy="1348601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AAA17AE2-8E44-20D6-8A2A-59A4B6D632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2354" y="4475937"/>
            <a:ext cx="1348096" cy="1348601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7FE7A646-233D-37D6-7F9A-54F91EB7FB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2354" y="6292037"/>
            <a:ext cx="1348096" cy="1348601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8" name="그림 개체 틀 14">
            <a:extLst>
              <a:ext uri="{FF2B5EF4-FFF2-40B4-BE49-F238E27FC236}">
                <a16:creationId xmlns:a16="http://schemas.microsoft.com/office/drawing/2014/main" id="{4A86BC21-6B7A-2BAB-59D7-FB6E8B80D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2354" y="8133537"/>
            <a:ext cx="1348096" cy="1348601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2" r:id="rId4"/>
    <p:sldLayoutId id="2147483661" r:id="rId5"/>
    <p:sldLayoutId id="2147483660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13.xml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5.png"></Relationship><Relationship Id="rId3" Type="http://schemas.openxmlformats.org/officeDocument/2006/relationships/image" Target="../media/image20.png"></Relationship><Relationship Id="rId7" Type="http://schemas.openxmlformats.org/officeDocument/2006/relationships/image" Target="../media/image24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13.xml"></Relationship><Relationship Id="rId6" Type="http://schemas.openxmlformats.org/officeDocument/2006/relationships/image" Target="../media/image23.png"></Relationship><Relationship Id="rId5" Type="http://schemas.openxmlformats.org/officeDocument/2006/relationships/image" Target="../media/image22.png"></Relationship><Relationship Id="rId4" Type="http://schemas.openxmlformats.org/officeDocument/2006/relationships/image" Target="../media/image21.png"></Relationship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51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13.xml"></Relationship><Relationship Id="rId6" Type="http://schemas.openxmlformats.org/officeDocument/2006/relationships/image" Target="../media/image53.png"></Relationship><Relationship Id="rId5" Type="http://schemas.openxmlformats.org/officeDocument/2006/relationships/image" Target="../media/image46.png"></Relationship><Relationship Id="rId4" Type="http://schemas.openxmlformats.org/officeDocument/2006/relationships/image" Target="../media/image52.png"></Relationship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?>
<Relationships xmlns="http://schemas.openxmlformats.org/package/2006/relationships"><Relationship Id="rId8" Type="http://schemas.openxmlformats.org/officeDocument/2006/relationships/image" Target="../media/image61.jpeg"></Relationship><Relationship Id="rId3" Type="http://schemas.openxmlformats.org/officeDocument/2006/relationships/image" Target="../media/image57.png"></Relationship><Relationship Id="rId7" Type="http://schemas.openxmlformats.org/officeDocument/2006/relationships/image" Target="../media/image60.jpeg"></Relationship><Relationship Id="rId12" Type="http://schemas.openxmlformats.org/officeDocument/2006/relationships/image" Target="../media/image65.jpeg"></Relationship><Relationship Id="rId2" Type="http://schemas.openxmlformats.org/officeDocument/2006/relationships/notesSlide" Target="../notesSlides/notesSlide24.xml"></Relationship><Relationship Id="rId1" Type="http://schemas.openxmlformats.org/officeDocument/2006/relationships/slideLayout" Target="../slideLayouts/slideLayout13.xml"></Relationship><Relationship Id="rId6" Type="http://schemas.openxmlformats.org/officeDocument/2006/relationships/image" Target="../media/image49.png"></Relationship><Relationship Id="rId11" Type="http://schemas.openxmlformats.org/officeDocument/2006/relationships/image" Target="../media/image64.jpeg"></Relationship><Relationship Id="rId5" Type="http://schemas.openxmlformats.org/officeDocument/2006/relationships/image" Target="../media/image59.jpeg"></Relationship><Relationship Id="rId10" Type="http://schemas.openxmlformats.org/officeDocument/2006/relationships/image" Target="../media/image63.jpeg"></Relationship><Relationship Id="rId4" Type="http://schemas.openxmlformats.org/officeDocument/2006/relationships/image" Target="../media/image58.jpeg"></Relationship><Relationship Id="rId9" Type="http://schemas.openxmlformats.org/officeDocument/2006/relationships/image" Target="../media/image62.jpeg"></Relationship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?>
<Relationships xmlns="http://schemas.openxmlformats.org/package/2006/relationships"><Relationship Id="rId8" Type="http://schemas.openxmlformats.org/officeDocument/2006/relationships/image" Target="../media/image79.png"></Relationship><Relationship Id="rId3" Type="http://schemas.openxmlformats.org/officeDocument/2006/relationships/image" Target="../media/image74.jpeg"></Relationship><Relationship Id="rId7" Type="http://schemas.openxmlformats.org/officeDocument/2006/relationships/image" Target="../media/image78.jpeg"></Relationship><Relationship Id="rId2" Type="http://schemas.openxmlformats.org/officeDocument/2006/relationships/notesSlide" Target="../notesSlides/notesSlide29.xml"></Relationship><Relationship Id="rId6" Type="http://schemas.openxmlformats.org/officeDocument/2006/relationships/image" Target="../media/image77.jpeg"></Relationship><Relationship Id="rId11" Type="http://schemas.openxmlformats.org/officeDocument/2006/relationships/image" Target="../media/image82.png"></Relationship><Relationship Id="rId5" Type="http://schemas.openxmlformats.org/officeDocument/2006/relationships/image" Target="../media/image76.jpeg"></Relationship><Relationship Id="rId10" Type="http://schemas.openxmlformats.org/officeDocument/2006/relationships/image" Target="../media/image81.png"></Relationship><Relationship Id="rId4" Type="http://schemas.openxmlformats.org/officeDocument/2006/relationships/image" Target="../media/image75.jpeg"></Relationship><Relationship Id="rId9" Type="http://schemas.openxmlformats.org/officeDocument/2006/relationships/image" Target="../media/image80.png"></Relationship><Relationship Id="rId12" Type="http://schemas.openxmlformats.org/officeDocument/2006/relationships/slideLayout" Target="../slideLayouts/slideLayout13.xml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?>
<Relationships xmlns="http://schemas.openxmlformats.org/package/2006/relationships"><Relationship Id="rId8" Type="http://schemas.openxmlformats.org/officeDocument/2006/relationships/image" Target="../media/image100.png"></Relationship><Relationship Id="rId3" Type="http://schemas.openxmlformats.org/officeDocument/2006/relationships/image" Target="../media/image95.png"></Relationship><Relationship Id="rId7" Type="http://schemas.openxmlformats.org/officeDocument/2006/relationships/image" Target="../media/image99.png"></Relationship><Relationship Id="rId2" Type="http://schemas.openxmlformats.org/officeDocument/2006/relationships/notesSlide" Target="../notesSlides/notesSlide35.xml"></Relationship><Relationship Id="rId1" Type="http://schemas.openxmlformats.org/officeDocument/2006/relationships/slideLayout" Target="../slideLayouts/slideLayout13.xml"></Relationship><Relationship Id="rId6" Type="http://schemas.openxmlformats.org/officeDocument/2006/relationships/image" Target="../media/image98.png"></Relationship><Relationship Id="rId5" Type="http://schemas.openxmlformats.org/officeDocument/2006/relationships/image" Target="../media/image97.png"></Relationship><Relationship Id="rId4" Type="http://schemas.openxmlformats.org/officeDocument/2006/relationships/image" Target="../media/image96.png"></Relationship><Relationship Id="rId9" Type="http://schemas.openxmlformats.org/officeDocument/2006/relationships/image" Target="../media/image101.png"></Relationship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?>
<Relationships xmlns="http://schemas.openxmlformats.org/package/2006/relationships"><Relationship Id="rId3" Type="http://schemas.openxmlformats.org/officeDocument/2006/relationships/image" Target="../media/image105.png"></Relationship><Relationship Id="rId2" Type="http://schemas.openxmlformats.org/officeDocument/2006/relationships/notesSlide" Target="../notesSlides/notesSlide38.xml"></Relationship><Relationship Id="rId1" Type="http://schemas.openxmlformats.org/officeDocument/2006/relationships/slideLayout" Target="../slideLayouts/slideLayout13.xml"></Relationship><Relationship Id="rId6" Type="http://schemas.openxmlformats.org/officeDocument/2006/relationships/image" Target="../media/image108.png"></Relationship><Relationship Id="rId5" Type="http://schemas.openxmlformats.org/officeDocument/2006/relationships/image" Target="../media/image107.png"></Relationship><Relationship Id="rId4" Type="http://schemas.openxmlformats.org/officeDocument/2006/relationships/image" Target="../media/image106.png"></Relationship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3.png"></Relationship><Relationship Id="rId2" Type="http://schemas.openxmlformats.org/officeDocument/2006/relationships/image" Target="../media/image12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14.jpeg"></Relationship><Relationship Id="rId6" Type="http://schemas.openxmlformats.org/officeDocument/2006/relationships/slideLayout" Target="../slideLayouts/slideLayout13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7.png"></Relationship><Relationship Id="rId2" Type="http://schemas.openxmlformats.org/officeDocument/2006/relationships/image" Target="../media/image16.png"></Relationship><Relationship Id="rId4" Type="http://schemas.openxmlformats.org/officeDocument/2006/relationships/image" Target="../media/image18.jpeg"></Relationship><Relationship Id="rId5" Type="http://schemas.openxmlformats.org/officeDocument/2006/relationships/slideLayout" Target="../slideLayouts/slideLayout1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1A62F02-BD68-0366-B7EE-96227D108936}"/>
              </a:ext>
            </a:extLst>
          </p:cNvPr>
          <p:cNvSpPr/>
          <p:nvPr/>
        </p:nvSpPr>
        <p:spPr>
          <a:xfrm>
            <a:off x="2242" y="0"/>
            <a:ext cx="7554258" cy="1069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" name="TextBox 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9513412A-D3EE-F8F6-3B66-16975AE6A915}"/>
              </a:ext>
            </a:extLst>
          </p:cNvPr>
          <p:cNvSpPr/>
          <p:nvPr/>
        </p:nvSpPr>
        <p:spPr>
          <a:xfrm>
            <a:off x="-2242" y="-26579"/>
            <a:ext cx="7556500" cy="10746557"/>
          </a:xfrm>
          <a:prstGeom prst="foldedCorner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760198" y="1331947"/>
            <a:ext cx="1608158" cy="5818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9611" y="3783586"/>
            <a:ext cx="6755623" cy="2996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9736" b="1" dirty="0">
                <a:latin typeface="+mj-ea"/>
                <a:ea typeface="+mj-ea"/>
              </a:rPr>
              <a:t>최소영</a:t>
            </a:r>
            <a:endParaRPr lang="en-US" altLang="ko-KR" sz="9736" b="1" dirty="0">
              <a:latin typeface="+mj-ea"/>
              <a:ea typeface="+mj-ea"/>
            </a:endParaRPr>
          </a:p>
          <a:p>
            <a:r>
              <a:rPr lang="ko-KR" altLang="en-US" sz="9736" b="1" dirty="0">
                <a:latin typeface="+mj-ea"/>
                <a:ea typeface="+mj-ea"/>
              </a:rPr>
              <a:t>포트폴리오</a:t>
            </a:r>
            <a:endParaRPr lang="en-US" sz="9736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FB437-6336-348B-A16B-110B4C42A2B3}"/>
              </a:ext>
            </a:extLst>
          </p:cNvPr>
          <p:cNvSpPr txBox="1"/>
          <p:nvPr/>
        </p:nvSpPr>
        <p:spPr>
          <a:xfrm>
            <a:off x="1073150" y="6946900"/>
            <a:ext cx="541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건양대학교 의료</a:t>
            </a:r>
            <a:r>
              <a:rPr lang="en-US" altLang="ko-KR" sz="2000" dirty="0">
                <a:latin typeface="+mj-ea"/>
                <a:ea typeface="+mj-ea"/>
              </a:rPr>
              <a:t>IT</a:t>
            </a:r>
            <a:r>
              <a:rPr lang="ko-KR" altLang="en-US" sz="2000" dirty="0">
                <a:latin typeface="+mj-ea"/>
                <a:ea typeface="+mj-ea"/>
              </a:rPr>
              <a:t>공학과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최소영 </a:t>
            </a:r>
            <a:r>
              <a:rPr lang="en-US" altLang="ko-KR" sz="2000" dirty="0">
                <a:latin typeface="+mj-ea"/>
                <a:ea typeface="+mj-ea"/>
              </a:rPr>
              <a:t>| Soyoung, Choi</a:t>
            </a:r>
          </a:p>
          <a:p>
            <a:pPr algn="ctr"/>
            <a:r>
              <a:rPr lang="en-US" altLang="ko-KR" sz="2000" dirty="0">
                <a:latin typeface="+mj-ea"/>
                <a:ea typeface="+mj-ea"/>
              </a:rPr>
              <a:t>010-2246-3918</a:t>
            </a:r>
          </a:p>
          <a:p>
            <a:pPr algn="ctr"/>
            <a:r>
              <a:rPr lang="en-US" altLang="ko-KR" sz="2000" dirty="0">
                <a:latin typeface="+mj-ea"/>
                <a:ea typeface="+mj-ea"/>
              </a:rPr>
              <a:t>betcha2001@naver.com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472CAD-224A-BC66-C243-E8B6BDBFAD86}"/>
              </a:ext>
            </a:extLst>
          </p:cNvPr>
          <p:cNvSpPr/>
          <p:nvPr/>
        </p:nvSpPr>
        <p:spPr>
          <a:xfrm>
            <a:off x="2243" y="1"/>
            <a:ext cx="7554258" cy="10693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AE8BF-4A18-33D4-E1B6-134042E24A3B}"/>
              </a:ext>
            </a:extLst>
          </p:cNvPr>
          <p:cNvSpPr txBox="1"/>
          <p:nvPr/>
        </p:nvSpPr>
        <p:spPr>
          <a:xfrm>
            <a:off x="177577" y="4469537"/>
            <a:ext cx="720134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팝업</a:t>
            </a:r>
            <a:r>
              <a:rPr lang="en-US" altLang="ko-KR" sz="5400" b="1" dirty="0">
                <a:latin typeface="+mj-ea"/>
                <a:ea typeface="+mj-ea"/>
              </a:rPr>
              <a:t> </a:t>
            </a:r>
            <a:r>
              <a:rPr lang="ko-KR" altLang="en-US" sz="5400" b="1" dirty="0">
                <a:latin typeface="+mj-ea"/>
                <a:ea typeface="+mj-ea"/>
              </a:rPr>
              <a:t>및 전시 공간 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ko-KR" altLang="en-US" sz="5400" b="1" dirty="0">
                <a:latin typeface="+mj-ea"/>
                <a:ea typeface="+mj-ea"/>
              </a:rPr>
              <a:t>예약 사이트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34C5C-E712-0A07-CBB4-66B64163C572}"/>
              </a:ext>
            </a:extLst>
          </p:cNvPr>
          <p:cNvSpPr txBox="1"/>
          <p:nvPr/>
        </p:nvSpPr>
        <p:spPr>
          <a:xfrm>
            <a:off x="0" y="6326882"/>
            <a:ext cx="789479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+mj-ea"/>
                <a:ea typeface="+mj-ea"/>
              </a:rPr>
              <a:t>팝업스토어나 전시 장소 등을 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latin typeface="+mj-ea"/>
                <a:ea typeface="+mj-ea"/>
              </a:rPr>
              <a:t>간단하게 예약할 수 있는 웹사이트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168AC-FCB1-270B-116B-12649504EEBF}"/>
              </a:ext>
            </a:extLst>
          </p:cNvPr>
          <p:cNvSpPr txBox="1"/>
          <p:nvPr/>
        </p:nvSpPr>
        <p:spPr>
          <a:xfrm>
            <a:off x="79721" y="720602"/>
            <a:ext cx="572141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미니프로젝트 </a:t>
            </a:r>
            <a:r>
              <a:rPr lang="en-US" altLang="ko-KR" sz="2000" b="1" dirty="0">
                <a:latin typeface="+mj-ea"/>
                <a:ea typeface="+mj-ea"/>
              </a:rPr>
              <a:t>| 2023. 11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6F70E-C335-39B8-DD97-2D813C4D4848}"/>
              </a:ext>
            </a:extLst>
          </p:cNvPr>
          <p:cNvSpPr txBox="1"/>
          <p:nvPr/>
        </p:nvSpPr>
        <p:spPr>
          <a:xfrm>
            <a:off x="-93402" y="-24764"/>
            <a:ext cx="15693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latin typeface="+mj-ea"/>
                <a:ea typeface="+mj-ea"/>
              </a:rPr>
              <a:t>02</a:t>
            </a:r>
            <a:endParaRPr lang="ko-KR" altLang="en-US" sz="8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2141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D37B8D86-83BE-1068-143A-B908BA2ED6C2}"/>
              </a:ext>
            </a:extLst>
          </p:cNvPr>
          <p:cNvSpPr/>
          <p:nvPr/>
        </p:nvSpPr>
        <p:spPr>
          <a:xfrm>
            <a:off x="2243" y="3775968"/>
            <a:ext cx="7554258" cy="3475732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DA2BF-10CB-22BB-7354-8370ABA9ED45}"/>
              </a:ext>
            </a:extLst>
          </p:cNvPr>
          <p:cNvSpPr txBox="1"/>
          <p:nvPr/>
        </p:nvSpPr>
        <p:spPr>
          <a:xfrm>
            <a:off x="-23690" y="88900"/>
            <a:ext cx="53262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팝업 및 전시 공간 예약 사이트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9D639-2C1B-DFAA-3EC0-2309F551E1DA}"/>
              </a:ext>
            </a:extLst>
          </p:cNvPr>
          <p:cNvSpPr txBox="1"/>
          <p:nvPr/>
        </p:nvSpPr>
        <p:spPr>
          <a:xfrm>
            <a:off x="-23690" y="661922"/>
            <a:ext cx="755425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최근 유통 시장의 핵심 소비층인 </a:t>
            </a:r>
            <a:r>
              <a:rPr lang="en-US" altLang="ko-KR" sz="2000" dirty="0">
                <a:latin typeface="+mj-ea"/>
                <a:ea typeface="+mj-ea"/>
              </a:rPr>
              <a:t>2030</a:t>
            </a:r>
            <a:r>
              <a:rPr lang="ko-KR" altLang="en-US" sz="2000" dirty="0">
                <a:latin typeface="+mj-ea"/>
                <a:ea typeface="+mj-ea"/>
              </a:rPr>
              <a:t>세대를 공략하기 위해 수많은 기업이 오프라인 공간에 전시 또는 팝업스토어를 오픈하여 브랜드를 각인시키는 마케팅을 진행하는 가운데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원하는 공간을 클릭 몇 번으로 쉽고 간편하게 예약할 수 있는 웹사이트</a:t>
            </a:r>
            <a:r>
              <a:rPr lang="ko-KR" altLang="en-US" sz="2000" dirty="0">
                <a:latin typeface="+mj-ea"/>
                <a:ea typeface="+mj-ea"/>
              </a:rPr>
              <a:t>를 제작하게 되었습니다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FEF3D1-1DF5-FDF4-D6B2-3860AB7D0B1C}"/>
              </a:ext>
            </a:extLst>
          </p:cNvPr>
          <p:cNvSpPr txBox="1"/>
          <p:nvPr/>
        </p:nvSpPr>
        <p:spPr>
          <a:xfrm>
            <a:off x="-23690" y="2388369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사용도구 및 기술 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BDF31-78A0-0514-1DB6-E2FE6D1BB559}"/>
              </a:ext>
            </a:extLst>
          </p:cNvPr>
          <p:cNvSpPr txBox="1"/>
          <p:nvPr/>
        </p:nvSpPr>
        <p:spPr>
          <a:xfrm>
            <a:off x="-23690" y="7322370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개발인원 </a:t>
            </a:r>
            <a:r>
              <a:rPr lang="en-US" altLang="ko-KR" b="1" dirty="0">
                <a:latin typeface="+mj-ea"/>
                <a:ea typeface="+mj-ea"/>
              </a:rPr>
              <a:t>2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4CB32-4CAD-2503-B70C-57B95A398088}"/>
              </a:ext>
            </a:extLst>
          </p:cNvPr>
          <p:cNvSpPr txBox="1"/>
          <p:nvPr/>
        </p:nvSpPr>
        <p:spPr>
          <a:xfrm>
            <a:off x="-1" y="7845590"/>
            <a:ext cx="2254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공통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dirty="0"/>
              <a:t>로그인</a:t>
            </a:r>
            <a:endParaRPr lang="en-US" altLang="ko-KR" sz="2400" dirty="0"/>
          </a:p>
          <a:p>
            <a:r>
              <a:rPr lang="ko-KR" altLang="en-US" sz="2400" dirty="0"/>
              <a:t>회원가입</a:t>
            </a:r>
            <a:endParaRPr lang="en-US" altLang="ko-KR" sz="2400" dirty="0"/>
          </a:p>
          <a:p>
            <a:r>
              <a:rPr lang="ko-KR" altLang="en-US" sz="2400" dirty="0"/>
              <a:t>로그아웃</a:t>
            </a:r>
            <a:endParaRPr lang="en-US" altLang="ko-KR" sz="2400" dirty="0"/>
          </a:p>
          <a:p>
            <a:r>
              <a:rPr lang="ko-KR" altLang="en-US" sz="2400" dirty="0"/>
              <a:t>캘린더</a:t>
            </a:r>
            <a:endParaRPr lang="en-US" altLang="ko-KR" sz="2400" dirty="0"/>
          </a:p>
          <a:p>
            <a:r>
              <a:rPr lang="ko-KR" altLang="en-US" sz="2400" dirty="0"/>
              <a:t>전시 공간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56F3B-5E03-730A-F4D9-F62B94B3DCC1}"/>
              </a:ext>
            </a:extLst>
          </p:cNvPr>
          <p:cNvSpPr txBox="1"/>
          <p:nvPr/>
        </p:nvSpPr>
        <p:spPr>
          <a:xfrm>
            <a:off x="2499146" y="7826193"/>
            <a:ext cx="2521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회원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dirty="0"/>
              <a:t>예약목록조회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일부</a:t>
            </a:r>
            <a:r>
              <a:rPr lang="en-US" altLang="ko-KR" sz="1400" b="1" dirty="0"/>
              <a:t>)</a:t>
            </a:r>
          </a:p>
          <a:p>
            <a:r>
              <a:rPr lang="ko-KR" altLang="en-US" sz="2400" dirty="0"/>
              <a:t>예약 추가</a:t>
            </a:r>
            <a:endParaRPr lang="en-US" altLang="ko-KR" sz="2400" dirty="0"/>
          </a:p>
          <a:p>
            <a:r>
              <a:rPr lang="ko-KR" altLang="en-US" sz="2400" dirty="0"/>
              <a:t>나의정보조회</a:t>
            </a:r>
            <a:endParaRPr lang="en-US" altLang="ko-KR" sz="2400" dirty="0"/>
          </a:p>
        </p:txBody>
      </p:sp>
      <p:pic>
        <p:nvPicPr>
          <p:cNvPr id="22" name="Object 143">
            <a:extLst>
              <a:ext uri="{FF2B5EF4-FFF2-40B4-BE49-F238E27FC236}">
                <a16:creationId xmlns:a16="http://schemas.microsoft.com/office/drawing/2014/main" id="{8299AC98-4BB8-73AB-7C1B-F3EB38A17B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-886" t="9076" r="1974" b="908"/>
          <a:stretch/>
        </p:blipFill>
        <p:spPr>
          <a:xfrm>
            <a:off x="440916" y="4021879"/>
            <a:ext cx="6671420" cy="29798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14FB23-7A8C-EFF9-D167-B13B2E2E046A}"/>
              </a:ext>
            </a:extLst>
          </p:cNvPr>
          <p:cNvSpPr txBox="1"/>
          <p:nvPr/>
        </p:nvSpPr>
        <p:spPr>
          <a:xfrm>
            <a:off x="5149850" y="7826193"/>
            <a:ext cx="25216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관리자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dirty="0"/>
              <a:t>회원목록조회</a:t>
            </a:r>
            <a:endParaRPr lang="en-US" altLang="ko-KR" sz="2400" dirty="0"/>
          </a:p>
          <a:p>
            <a:r>
              <a:rPr lang="ko-KR" altLang="en-US" sz="2400" dirty="0"/>
              <a:t>회원등급수정</a:t>
            </a:r>
            <a:endParaRPr lang="en-US" altLang="ko-KR" sz="2400" dirty="0"/>
          </a:p>
          <a:p>
            <a:r>
              <a:rPr lang="ko-KR" altLang="en-US" sz="2400" dirty="0"/>
              <a:t>예약목록조회</a:t>
            </a:r>
            <a:endParaRPr lang="en-US" altLang="ko-KR" sz="2400" dirty="0"/>
          </a:p>
          <a:p>
            <a:r>
              <a:rPr lang="ko-KR" altLang="en-US" sz="2400" dirty="0"/>
              <a:t>예약 수정 및 취소</a:t>
            </a:r>
            <a:endParaRPr lang="en-US" altLang="ko-KR" sz="2400" dirty="0"/>
          </a:p>
          <a:p>
            <a:r>
              <a:rPr lang="ko-KR" altLang="en-US" sz="2400" dirty="0"/>
              <a:t>회원 탈퇴</a:t>
            </a:r>
            <a:endParaRPr lang="en-US" altLang="ko-K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A71D2-B792-8FDC-2AD1-983048DF4DDA}"/>
              </a:ext>
            </a:extLst>
          </p:cNvPr>
          <p:cNvSpPr txBox="1"/>
          <p:nvPr/>
        </p:nvSpPr>
        <p:spPr>
          <a:xfrm>
            <a:off x="-23690" y="2962414"/>
            <a:ext cx="72009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사용도구</a:t>
            </a:r>
            <a:r>
              <a:rPr lang="en-US" altLang="ko-KR" sz="2000" dirty="0">
                <a:latin typeface="+mj-ea"/>
                <a:ea typeface="+mj-ea"/>
              </a:rPr>
              <a:t>_Eclipse, HeidiSQL</a:t>
            </a:r>
          </a:p>
          <a:p>
            <a:r>
              <a:rPr lang="ko-KR" altLang="en-US" sz="2000" dirty="0">
                <a:latin typeface="+mj-ea"/>
                <a:ea typeface="+mj-ea"/>
              </a:rPr>
              <a:t>사용기술</a:t>
            </a:r>
            <a:r>
              <a:rPr lang="en-US" altLang="ko-KR" sz="2000" dirty="0">
                <a:latin typeface="+mj-ea"/>
                <a:ea typeface="+mj-ea"/>
              </a:rPr>
              <a:t>_MariaDB, JAVA, Spring Boot, CSS3, HTML5</a:t>
            </a:r>
          </a:p>
        </p:txBody>
      </p:sp>
    </p:spTree>
    <p:extLst>
      <p:ext uri="{BB962C8B-B14F-4D97-AF65-F5344CB8AC3E}">
        <p14:creationId xmlns:p14="http://schemas.microsoft.com/office/powerpoint/2010/main" val="229383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D37B8D86-83BE-1068-143A-B908BA2ED6C2}"/>
              </a:ext>
            </a:extLst>
          </p:cNvPr>
          <p:cNvSpPr/>
          <p:nvPr/>
        </p:nvSpPr>
        <p:spPr>
          <a:xfrm>
            <a:off x="-31750" y="1334408"/>
            <a:ext cx="7588250" cy="4495862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1A38-9D54-3188-F0F8-DC8B3957F8A5}"/>
              </a:ext>
            </a:extLst>
          </p:cNvPr>
          <p:cNvSpPr txBox="1"/>
          <p:nvPr/>
        </p:nvSpPr>
        <p:spPr>
          <a:xfrm>
            <a:off x="0" y="88900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주요 기능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208BF-D2B5-B55C-C96E-F16C2D7A6F75}"/>
              </a:ext>
            </a:extLst>
          </p:cNvPr>
          <p:cNvSpPr txBox="1"/>
          <p:nvPr/>
        </p:nvSpPr>
        <p:spPr>
          <a:xfrm>
            <a:off x="0" y="647298"/>
            <a:ext cx="7210961" cy="5749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j-ea"/>
                <a:ea typeface="+mj-ea"/>
              </a:rPr>
              <a:t>관리자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EBE689-84D5-8489-7F2F-E312D6C4E0DC}"/>
              </a:ext>
            </a:extLst>
          </p:cNvPr>
          <p:cNvSpPr txBox="1"/>
          <p:nvPr/>
        </p:nvSpPr>
        <p:spPr>
          <a:xfrm>
            <a:off x="4499801" y="1944051"/>
            <a:ext cx="293271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각각의 일정을 다른 색으로 표시함으로써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일정 구분을 확실하게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4FEBBB-220A-A5E7-C30E-01B2C9BEAC39}"/>
              </a:ext>
            </a:extLst>
          </p:cNvPr>
          <p:cNvSpPr txBox="1"/>
          <p:nvPr/>
        </p:nvSpPr>
        <p:spPr>
          <a:xfrm>
            <a:off x="85220" y="4196800"/>
            <a:ext cx="293271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회원의 요청에 따라 관리자가 예약을 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 가능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3" name="Object 143">
            <a:extLst>
              <a:ext uri="{FF2B5EF4-FFF2-40B4-BE49-F238E27FC236}">
                <a16:creationId xmlns:a16="http://schemas.microsoft.com/office/drawing/2014/main" id="{D2C643FB-AFE2-AB56-C473-C7932E9726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4901" y="3564097"/>
            <a:ext cx="4437474" cy="2266173"/>
          </a:xfrm>
          <a:prstGeom prst="rect">
            <a:avLst/>
          </a:prstGeom>
        </p:spPr>
      </p:pic>
      <p:pic>
        <p:nvPicPr>
          <p:cNvPr id="20" name="그림 19" descr="클립아트, 그림, 그래픽, 일러스트레이션이(가) 표시된 사진&#10;&#10;자동 생성된 설명">
            <a:extLst>
              <a:ext uri="{FF2B5EF4-FFF2-40B4-BE49-F238E27FC236}">
                <a16:creationId xmlns:a16="http://schemas.microsoft.com/office/drawing/2014/main" id="{AC8BD398-660B-9C8F-52AB-C08346ABF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646651"/>
            <a:ext cx="696186" cy="578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DEA857-19D2-A222-6E25-E7DC6C85D061}"/>
              </a:ext>
            </a:extLst>
          </p:cNvPr>
          <p:cNvSpPr txBox="1"/>
          <p:nvPr/>
        </p:nvSpPr>
        <p:spPr>
          <a:xfrm>
            <a:off x="37193" y="6261100"/>
            <a:ext cx="7210961" cy="5749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j-ea"/>
                <a:ea typeface="+mj-ea"/>
              </a:rPr>
              <a:t>회원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063692-137F-41B9-55D3-6F6C0A9D762A}"/>
              </a:ext>
            </a:extLst>
          </p:cNvPr>
          <p:cNvSpPr/>
          <p:nvPr/>
        </p:nvSpPr>
        <p:spPr>
          <a:xfrm>
            <a:off x="-15875" y="6908216"/>
            <a:ext cx="7588250" cy="3785183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25" name="Object 143">
            <a:extLst>
              <a:ext uri="{FF2B5EF4-FFF2-40B4-BE49-F238E27FC236}">
                <a16:creationId xmlns:a16="http://schemas.microsoft.com/office/drawing/2014/main" id="{01FBA415-C959-0836-F03D-F6C631BBAED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3295" y="8871566"/>
            <a:ext cx="3778250" cy="18218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1D8EC9-4A53-379C-6B42-B560465BF4A7}"/>
              </a:ext>
            </a:extLst>
          </p:cNvPr>
          <p:cNvSpPr txBox="1"/>
          <p:nvPr/>
        </p:nvSpPr>
        <p:spPr>
          <a:xfrm>
            <a:off x="3149464" y="9523419"/>
            <a:ext cx="49852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사용자의 경우 캘린더에서 날짜를 클릭하면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예약 목록 조회 가능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0" name="Object 145">
            <a:extLst>
              <a:ext uri="{FF2B5EF4-FFF2-40B4-BE49-F238E27FC236}">
                <a16:creationId xmlns:a16="http://schemas.microsoft.com/office/drawing/2014/main" id="{50E39DCF-DD09-9617-CAB2-6A0AC38E34E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25" y="1324771"/>
            <a:ext cx="4423439" cy="2254222"/>
          </a:xfrm>
          <a:prstGeom prst="rect">
            <a:avLst/>
          </a:prstGeom>
        </p:spPr>
      </p:pic>
      <p:pic>
        <p:nvPicPr>
          <p:cNvPr id="29" name="Object 143">
            <a:extLst>
              <a:ext uri="{FF2B5EF4-FFF2-40B4-BE49-F238E27FC236}">
                <a16:creationId xmlns:a16="http://schemas.microsoft.com/office/drawing/2014/main" id="{406EBF5A-3CF8-3D14-C5BB-B868DF372AE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4955" y="6908215"/>
            <a:ext cx="3874238" cy="19633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F529E8C-EFE4-30C0-E620-57B1BD49A65E}"/>
              </a:ext>
            </a:extLst>
          </p:cNvPr>
          <p:cNvSpPr txBox="1"/>
          <p:nvPr/>
        </p:nvSpPr>
        <p:spPr>
          <a:xfrm>
            <a:off x="129454" y="7382058"/>
            <a:ext cx="337275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예약하고 싶은 날짜 옆 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en-US" altLang="ko-KR" sz="2000" dirty="0">
                <a:latin typeface="+mj-ea"/>
                <a:ea typeface="+mj-ea"/>
              </a:rPr>
              <a:t>[Add]</a:t>
            </a:r>
            <a:r>
              <a:rPr lang="ko-KR" altLang="en-US" sz="2000" dirty="0">
                <a:latin typeface="+mj-ea"/>
                <a:ea typeface="+mj-ea"/>
              </a:rPr>
              <a:t> 버튼을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클릭하면 예약 추가 가능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32" name="그림 31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728819D5-FB75-E119-E5E7-F75E859122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84" y="6143848"/>
            <a:ext cx="672942" cy="6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8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C2CD1C-FF96-F72D-E8E6-32E62F6D79A7}"/>
              </a:ext>
            </a:extLst>
          </p:cNvPr>
          <p:cNvSpPr txBox="1"/>
          <p:nvPr/>
        </p:nvSpPr>
        <p:spPr>
          <a:xfrm>
            <a:off x="-10146" y="91105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테이블 정의서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4" name="그림 3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C0CCB77B-DC7B-3F40-92C1-3F8BA7CA4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7776824"/>
            <a:ext cx="7556500" cy="2498221"/>
          </a:xfrm>
          <a:prstGeom prst="rect">
            <a:avLst/>
          </a:prstGeom>
        </p:spPr>
      </p:pic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7FE40E9-4345-6520-BDD6-CC6645FB6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29" y="4889500"/>
            <a:ext cx="7581232" cy="2498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8605DA-760E-F88F-342B-6060BC66ABA4}"/>
              </a:ext>
            </a:extLst>
          </p:cNvPr>
          <p:cNvSpPr txBox="1"/>
          <p:nvPr/>
        </p:nvSpPr>
        <p:spPr>
          <a:xfrm>
            <a:off x="37432" y="4178194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최종 발표 </a:t>
            </a:r>
            <a:r>
              <a:rPr lang="en-US" altLang="ko-KR" sz="2800" b="1" dirty="0">
                <a:latin typeface="+mj-ea"/>
                <a:ea typeface="+mj-ea"/>
              </a:rPr>
              <a:t>PT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5" name="그림 4" descr="텍스트, 스크린샷, 득점판이(가) 표시된 사진&#10;&#10;자동 생성된 설명">
            <a:extLst>
              <a:ext uri="{FF2B5EF4-FFF2-40B4-BE49-F238E27FC236}">
                <a16:creationId xmlns:a16="http://schemas.microsoft.com/office/drawing/2014/main" id="{C72E080A-F76B-A920-7407-929761CF2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" y="698500"/>
            <a:ext cx="7547421" cy="32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472CAD-224A-BC66-C243-E8B6BDBFAD86}"/>
              </a:ext>
            </a:extLst>
          </p:cNvPr>
          <p:cNvSpPr/>
          <p:nvPr/>
        </p:nvSpPr>
        <p:spPr>
          <a:xfrm>
            <a:off x="2243" y="1"/>
            <a:ext cx="7554258" cy="10693400"/>
          </a:xfrm>
          <a:prstGeom prst="rect">
            <a:avLst/>
          </a:prstGeom>
          <a:solidFill>
            <a:srgbClr val="8E7B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AE8BF-4A18-33D4-E1B6-134042E24A3B}"/>
              </a:ext>
            </a:extLst>
          </p:cNvPr>
          <p:cNvSpPr txBox="1"/>
          <p:nvPr/>
        </p:nvSpPr>
        <p:spPr>
          <a:xfrm>
            <a:off x="-832297" y="4056618"/>
            <a:ext cx="922109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latin typeface="+mj-ea"/>
                <a:ea typeface="+mj-ea"/>
              </a:rPr>
              <a:t>VR</a:t>
            </a:r>
            <a:r>
              <a:rPr lang="ko-KR" altLang="en-US" sz="5400" b="1" dirty="0">
                <a:latin typeface="+mj-ea"/>
                <a:ea typeface="+mj-ea"/>
              </a:rPr>
              <a:t>을 활용한 광장공포증</a:t>
            </a:r>
            <a:r>
              <a:rPr lang="en-US" altLang="ko-KR" sz="5400" b="1" dirty="0">
                <a:latin typeface="+mj-ea"/>
                <a:ea typeface="+mj-ea"/>
              </a:rPr>
              <a:t> </a:t>
            </a:r>
            <a:r>
              <a:rPr lang="ko-KR" altLang="en-US" sz="5400" b="1" dirty="0">
                <a:latin typeface="+mj-ea"/>
                <a:ea typeface="+mj-ea"/>
              </a:rPr>
              <a:t>디지털 치료제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34C5C-E712-0A07-CBB4-66B64163C572}"/>
              </a:ext>
            </a:extLst>
          </p:cNvPr>
          <p:cNvSpPr txBox="1"/>
          <p:nvPr/>
        </p:nvSpPr>
        <p:spPr>
          <a:xfrm>
            <a:off x="0" y="5986840"/>
            <a:ext cx="7560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atin typeface="+mj-ea"/>
                <a:ea typeface="+mj-ea"/>
              </a:rPr>
              <a:t>VR </a:t>
            </a:r>
            <a:r>
              <a:rPr lang="ko-KR" altLang="en-US" sz="3200" dirty="0">
                <a:latin typeface="+mj-ea"/>
                <a:ea typeface="+mj-ea"/>
              </a:rPr>
              <a:t>기기를 활용하여 가상환경에서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latin typeface="+mj-ea"/>
                <a:ea typeface="+mj-ea"/>
              </a:rPr>
              <a:t>특정 상황을 재현하는 노출 요법으로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latin typeface="+mj-ea"/>
                <a:ea typeface="+mj-ea"/>
              </a:rPr>
              <a:t>공포증을 치료하는 디지털 치료제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C19D4-CFDE-6898-4027-9127E11DC085}"/>
              </a:ext>
            </a:extLst>
          </p:cNvPr>
          <p:cNvSpPr txBox="1"/>
          <p:nvPr/>
        </p:nvSpPr>
        <p:spPr>
          <a:xfrm>
            <a:off x="79720" y="720602"/>
            <a:ext cx="65324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          융합캡스톤디자인 </a:t>
            </a:r>
            <a:r>
              <a:rPr lang="en-US" altLang="ko-KR" sz="2000" b="1" dirty="0">
                <a:latin typeface="+mj-ea"/>
                <a:ea typeface="+mj-ea"/>
              </a:rPr>
              <a:t>I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| 2023.03 ~ 2023.06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7CF6A-CF58-016A-0CED-76978B0967ED}"/>
              </a:ext>
            </a:extLst>
          </p:cNvPr>
          <p:cNvSpPr txBox="1"/>
          <p:nvPr/>
        </p:nvSpPr>
        <p:spPr>
          <a:xfrm>
            <a:off x="-93402" y="-24764"/>
            <a:ext cx="15693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latin typeface="+mj-ea"/>
                <a:ea typeface="+mj-ea"/>
              </a:rPr>
              <a:t>03</a:t>
            </a:r>
            <a:endParaRPr lang="ko-KR" altLang="en-US" sz="8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06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A1688-2C04-BCFE-9A99-CDF249DE0498}"/>
              </a:ext>
            </a:extLst>
          </p:cNvPr>
          <p:cNvSpPr txBox="1"/>
          <p:nvPr/>
        </p:nvSpPr>
        <p:spPr>
          <a:xfrm>
            <a:off x="-23689" y="682544"/>
            <a:ext cx="791673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최근 광장공포증을 포함한 정신∙불안 장애가 증가하고 있다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대면 환경에서 원활한 외부 활동을 방해받는 불편 사항을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스스로 노출 정도를 조절할 수 있는 </a:t>
            </a:r>
            <a:r>
              <a:rPr lang="en-US" altLang="ko-KR" sz="2000" dirty="0">
                <a:latin typeface="+mj-ea"/>
                <a:ea typeface="+mj-ea"/>
              </a:rPr>
              <a:t>VR</a:t>
            </a:r>
            <a:r>
              <a:rPr lang="ko-KR" altLang="en-US" sz="2000" dirty="0">
                <a:latin typeface="+mj-ea"/>
                <a:ea typeface="+mj-ea"/>
              </a:rPr>
              <a:t>을 활용하여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대다수의 </a:t>
            </a:r>
            <a:r>
              <a:rPr lang="ko-KR" altLang="en-US" sz="2000" b="1" dirty="0">
                <a:latin typeface="+mj-ea"/>
                <a:ea typeface="+mj-ea"/>
              </a:rPr>
              <a:t>광장공포증 환자가 두려움을 느끼는 상황인 엘리베이터와 공원 상황에 익숙해지도록 하는 디지털 치료제</a:t>
            </a:r>
            <a:r>
              <a:rPr lang="ko-KR" altLang="en-US" sz="2000" dirty="0">
                <a:latin typeface="+mj-ea"/>
                <a:ea typeface="+mj-ea"/>
              </a:rPr>
              <a:t>입니다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B0614-648F-1E53-016B-44C459F27761}"/>
              </a:ext>
            </a:extLst>
          </p:cNvPr>
          <p:cNvSpPr txBox="1"/>
          <p:nvPr/>
        </p:nvSpPr>
        <p:spPr>
          <a:xfrm>
            <a:off x="-23689" y="2385080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사용도구 및 기술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CEE8-D3C9-5A77-5596-E5D3CF701B48}"/>
              </a:ext>
            </a:extLst>
          </p:cNvPr>
          <p:cNvSpPr txBox="1"/>
          <p:nvPr/>
        </p:nvSpPr>
        <p:spPr>
          <a:xfrm>
            <a:off x="-23689" y="2916992"/>
            <a:ext cx="72009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사용도구</a:t>
            </a:r>
            <a:r>
              <a:rPr lang="en-US" altLang="ko-KR" sz="2000" dirty="0">
                <a:latin typeface="+mj-ea"/>
                <a:ea typeface="+mj-ea"/>
              </a:rPr>
              <a:t>_Unity</a:t>
            </a:r>
          </a:p>
          <a:p>
            <a:r>
              <a:rPr lang="ko-KR" altLang="en-US" sz="2000" dirty="0">
                <a:latin typeface="+mj-ea"/>
                <a:ea typeface="+mj-ea"/>
              </a:rPr>
              <a:t>사용기술</a:t>
            </a:r>
            <a:r>
              <a:rPr lang="en-US" altLang="ko-KR" sz="2000" dirty="0">
                <a:latin typeface="+mj-ea"/>
                <a:ea typeface="+mj-ea"/>
              </a:rPr>
              <a:t>_C#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DDE08B-1C77-D72C-C490-2E717C240A55}"/>
              </a:ext>
            </a:extLst>
          </p:cNvPr>
          <p:cNvSpPr/>
          <p:nvPr/>
        </p:nvSpPr>
        <p:spPr>
          <a:xfrm>
            <a:off x="2242" y="3644307"/>
            <a:ext cx="7554258" cy="7084953"/>
          </a:xfrm>
          <a:prstGeom prst="rect">
            <a:avLst/>
          </a:prstGeom>
          <a:solidFill>
            <a:srgbClr val="8E7B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DB734-A75E-E921-F54B-AACE09D65990}"/>
              </a:ext>
            </a:extLst>
          </p:cNvPr>
          <p:cNvSpPr txBox="1"/>
          <p:nvPr/>
        </p:nvSpPr>
        <p:spPr>
          <a:xfrm>
            <a:off x="-23689" y="91105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VR</a:t>
            </a:r>
            <a:r>
              <a:rPr lang="ko-KR" altLang="en-US" sz="2800" b="1" dirty="0">
                <a:latin typeface="+mj-ea"/>
                <a:ea typeface="+mj-ea"/>
              </a:rPr>
              <a:t>를 활용한 광장공포증 디지털 치료제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E43BFB3-73BF-A129-9BE5-EC6F093258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" y="4005930"/>
            <a:ext cx="3600000" cy="1983175"/>
          </a:xfrm>
          <a:prstGeom prst="rect">
            <a:avLst/>
          </a:prstGeom>
        </p:spPr>
      </p:pic>
      <p:pic>
        <p:nvPicPr>
          <p:cNvPr id="11" name="그림 10" descr="하늘, 지상, 야외, 사람이(가) 표시된 사진&#10;&#10;자동 생성된 설명">
            <a:extLst>
              <a:ext uri="{FF2B5EF4-FFF2-40B4-BE49-F238E27FC236}">
                <a16:creationId xmlns:a16="http://schemas.microsoft.com/office/drawing/2014/main" id="{0E9C7553-19E1-2724-211C-4457F28B9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732" y="4005930"/>
            <a:ext cx="3600000" cy="1990444"/>
          </a:xfrm>
          <a:prstGeom prst="rect">
            <a:avLst/>
          </a:prstGeom>
        </p:spPr>
      </p:pic>
      <p:pic>
        <p:nvPicPr>
          <p:cNvPr id="13" name="그림 1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7A59DBE6-AE24-E710-E0A1-0A7A6D4BD1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" y="6148386"/>
            <a:ext cx="3600000" cy="1987654"/>
          </a:xfrm>
          <a:prstGeom prst="rect">
            <a:avLst/>
          </a:prstGeom>
        </p:spPr>
      </p:pic>
      <p:pic>
        <p:nvPicPr>
          <p:cNvPr id="15" name="그림 14" descr="PC 게임, 액션 어드벤처 게임, 비디오 게임 소프트웨어, 어드벤처 게임이(가) 표시된 사진&#10;&#10;자동 생성된 설명">
            <a:extLst>
              <a:ext uri="{FF2B5EF4-FFF2-40B4-BE49-F238E27FC236}">
                <a16:creationId xmlns:a16="http://schemas.microsoft.com/office/drawing/2014/main" id="{DBB85FC6-920F-A11A-9323-F1B326A4BF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r="5853" b="1423"/>
          <a:stretch/>
        </p:blipFill>
        <p:spPr>
          <a:xfrm>
            <a:off x="3783903" y="6178052"/>
            <a:ext cx="3600000" cy="1987654"/>
          </a:xfrm>
          <a:prstGeom prst="rect">
            <a:avLst/>
          </a:prstGeom>
        </p:spPr>
      </p:pic>
      <p:pic>
        <p:nvPicPr>
          <p:cNvPr id="17" name="그림 16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921408C-1BAE-CB87-F01D-6448424158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13" b="203"/>
          <a:stretch/>
        </p:blipFill>
        <p:spPr>
          <a:xfrm>
            <a:off x="97972" y="8295321"/>
            <a:ext cx="3600001" cy="1983175"/>
          </a:xfrm>
          <a:prstGeom prst="rect">
            <a:avLst/>
          </a:prstGeom>
        </p:spPr>
      </p:pic>
      <p:pic>
        <p:nvPicPr>
          <p:cNvPr id="19" name="그림 18" descr="실루엣이(가) 표시된 사진&#10;&#10;자동 생성된 설명">
            <a:extLst>
              <a:ext uri="{FF2B5EF4-FFF2-40B4-BE49-F238E27FC236}">
                <a16:creationId xmlns:a16="http://schemas.microsoft.com/office/drawing/2014/main" id="{F8D79C89-6BB4-75F0-284F-72914F2073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3747">
            <a:off x="1377884" y="4778734"/>
            <a:ext cx="437563" cy="437563"/>
          </a:xfrm>
          <a:prstGeom prst="rect">
            <a:avLst/>
          </a:prstGeom>
        </p:spPr>
      </p:pic>
      <p:pic>
        <p:nvPicPr>
          <p:cNvPr id="20" name="그림 19" descr="실루엣이(가) 표시된 사진&#10;&#10;자동 생성된 설명">
            <a:extLst>
              <a:ext uri="{FF2B5EF4-FFF2-40B4-BE49-F238E27FC236}">
                <a16:creationId xmlns:a16="http://schemas.microsoft.com/office/drawing/2014/main" id="{0F3E6E2F-00AB-CA90-602C-3D9961189C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3747">
            <a:off x="2497928" y="6872541"/>
            <a:ext cx="437563" cy="437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4854A-497C-27CF-1910-7530248AB256}"/>
              </a:ext>
            </a:extLst>
          </p:cNvPr>
          <p:cNvSpPr txBox="1"/>
          <p:nvPr/>
        </p:nvSpPr>
        <p:spPr>
          <a:xfrm>
            <a:off x="3778250" y="8626968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주요기능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D5209-6AE4-B4B7-7CD1-404E8DF07580}"/>
              </a:ext>
            </a:extLst>
          </p:cNvPr>
          <p:cNvSpPr txBox="1"/>
          <p:nvPr/>
        </p:nvSpPr>
        <p:spPr>
          <a:xfrm>
            <a:off x="3778250" y="9159902"/>
            <a:ext cx="33990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VR</a:t>
            </a:r>
            <a:r>
              <a:rPr lang="ko-KR" altLang="en-US" sz="2000" dirty="0">
                <a:latin typeface="+mj-ea"/>
                <a:ea typeface="+mj-ea"/>
              </a:rPr>
              <a:t>을 통해 엘리베이터와 공원 상황을 제공하여 노출 치료  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4143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FDB734-A75E-E921-F54B-AACE09D65990}"/>
              </a:ext>
            </a:extLst>
          </p:cNvPr>
          <p:cNvSpPr txBox="1"/>
          <p:nvPr/>
        </p:nvSpPr>
        <p:spPr>
          <a:xfrm>
            <a:off x="-45443" y="91105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시스템 아키텍처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3" name="그룹 1003">
            <a:extLst>
              <a:ext uri="{FF2B5EF4-FFF2-40B4-BE49-F238E27FC236}">
                <a16:creationId xmlns:a16="http://schemas.microsoft.com/office/drawing/2014/main" id="{13D06AEB-117F-59EC-488C-3EDD07E3B528}"/>
              </a:ext>
            </a:extLst>
          </p:cNvPr>
          <p:cNvGrpSpPr/>
          <p:nvPr/>
        </p:nvGrpSpPr>
        <p:grpSpPr>
          <a:xfrm>
            <a:off x="347055" y="1612900"/>
            <a:ext cx="6860195" cy="4579903"/>
            <a:chOff x="3609756" y="1855938"/>
            <a:chExt cx="11066202" cy="7701049"/>
          </a:xfrm>
        </p:grpSpPr>
        <p:pic>
          <p:nvPicPr>
            <p:cNvPr id="8" name="Object 11">
              <a:extLst>
                <a:ext uri="{FF2B5EF4-FFF2-40B4-BE49-F238E27FC236}">
                  <a16:creationId xmlns:a16="http://schemas.microsoft.com/office/drawing/2014/main" id="{FA1B9906-C31E-D58F-910F-F66C332F8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9756" y="1855938"/>
              <a:ext cx="11066202" cy="77010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B6DB23-1005-C0EE-1F05-6BC122D3D4AB}"/>
              </a:ext>
            </a:extLst>
          </p:cNvPr>
          <p:cNvSpPr txBox="1"/>
          <p:nvPr/>
        </p:nvSpPr>
        <p:spPr>
          <a:xfrm>
            <a:off x="-45444" y="6328708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개발인원 </a:t>
            </a:r>
            <a:r>
              <a:rPr lang="en-US" altLang="ko-KR" b="1" dirty="0">
                <a:latin typeface="+mj-ea"/>
                <a:ea typeface="+mj-ea"/>
              </a:rPr>
              <a:t>6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65C3AC-DA40-354D-44BB-87106B187E28}"/>
              </a:ext>
            </a:extLst>
          </p:cNvPr>
          <p:cNvSpPr txBox="1"/>
          <p:nvPr/>
        </p:nvSpPr>
        <p:spPr>
          <a:xfrm>
            <a:off x="-45444" y="7485911"/>
            <a:ext cx="70240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Mixamo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에서 생성한 애니메이션을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Unity 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아바타에 적용</a:t>
            </a:r>
            <a:endParaRPr lang="en-US" altLang="ko-KR" sz="2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B962D1-C6F5-366F-EB35-4E2D5B610F1C}"/>
              </a:ext>
            </a:extLst>
          </p:cNvPr>
          <p:cNvSpPr txBox="1"/>
          <p:nvPr/>
        </p:nvSpPr>
        <p:spPr>
          <a:xfrm>
            <a:off x="-45444" y="6934304"/>
            <a:ext cx="5629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공원 아바타 동작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708A4-414F-8505-85E3-159C8B68A91F}"/>
              </a:ext>
            </a:extLst>
          </p:cNvPr>
          <p:cNvSpPr txBox="1"/>
          <p:nvPr/>
        </p:nvSpPr>
        <p:spPr>
          <a:xfrm>
            <a:off x="-45444" y="7945186"/>
            <a:ext cx="721739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단순히 걷는 모션뿐만 아니라 공원 상황에 어울리는 경보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조깅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벤치에 앉아있는 모션 등 다양하게 생성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52798-D9F0-AFA6-94C7-122D5C1EFD01}"/>
              </a:ext>
            </a:extLst>
          </p:cNvPr>
          <p:cNvSpPr txBox="1"/>
          <p:nvPr/>
        </p:nvSpPr>
        <p:spPr>
          <a:xfrm>
            <a:off x="-45444" y="8862441"/>
            <a:ext cx="5629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PL_</a:t>
            </a:r>
            <a:r>
              <a:rPr lang="ko-KR" altLang="en-US" sz="2400" b="1" dirty="0">
                <a:latin typeface="+mj-ea"/>
                <a:ea typeface="+mj-ea"/>
              </a:rPr>
              <a:t>프로젝트 중간 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B79F31-3FAE-CB2F-C412-7911578A29BC}"/>
              </a:ext>
            </a:extLst>
          </p:cNvPr>
          <p:cNvSpPr txBox="1"/>
          <p:nvPr/>
        </p:nvSpPr>
        <p:spPr>
          <a:xfrm>
            <a:off x="-45444" y="9427182"/>
            <a:ext cx="65270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프로젝트 총괄 관리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4328E-5E04-C9F2-342B-D77D3EAF0307}"/>
              </a:ext>
            </a:extLst>
          </p:cNvPr>
          <p:cNvSpPr txBox="1"/>
          <p:nvPr/>
        </p:nvSpPr>
        <p:spPr>
          <a:xfrm>
            <a:off x="-45444" y="9914979"/>
            <a:ext cx="65270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요구분석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,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업무 배분을 전담하여 진행</a:t>
            </a:r>
            <a:endParaRPr lang="en-US" altLang="ko-KR" sz="20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688471A3-8B68-A14A-FD99-17138BE230E8}"/>
              </a:ext>
            </a:extLst>
          </p:cNvPr>
          <p:cNvGrpSpPr/>
          <p:nvPr/>
        </p:nvGrpSpPr>
        <p:grpSpPr>
          <a:xfrm>
            <a:off x="5923516" y="6614666"/>
            <a:ext cx="1362129" cy="1100939"/>
            <a:chOff x="15391527" y="2653068"/>
            <a:chExt cx="2114658" cy="2114658"/>
          </a:xfrm>
        </p:grpSpPr>
        <p:pic>
          <p:nvPicPr>
            <p:cNvPr id="19" name="Object 23">
              <a:extLst>
                <a:ext uri="{FF2B5EF4-FFF2-40B4-BE49-F238E27FC236}">
                  <a16:creationId xmlns:a16="http://schemas.microsoft.com/office/drawing/2014/main" id="{201C88B7-2FCF-4857-ED00-700260C5C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1527" y="2653068"/>
              <a:ext cx="2114658" cy="211465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2DDFC8-1F96-5DE3-FE46-C9D13D237000}"/>
              </a:ext>
            </a:extLst>
          </p:cNvPr>
          <p:cNvSpPr txBox="1"/>
          <p:nvPr/>
        </p:nvSpPr>
        <p:spPr>
          <a:xfrm>
            <a:off x="-45443" y="732094"/>
            <a:ext cx="733108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4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개의 층으로 아키텍처 구성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Core Systems, Main Function, Development, Resources</a:t>
            </a:r>
          </a:p>
        </p:txBody>
      </p:sp>
    </p:spTree>
    <p:extLst>
      <p:ext uri="{BB962C8B-B14F-4D97-AF65-F5344CB8AC3E}">
        <p14:creationId xmlns:p14="http://schemas.microsoft.com/office/powerpoint/2010/main" val="337321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930FC8-B016-D376-50DE-21BFF1E691D6}"/>
              </a:ext>
            </a:extLst>
          </p:cNvPr>
          <p:cNvSpPr txBox="1"/>
          <p:nvPr/>
        </p:nvSpPr>
        <p:spPr>
          <a:xfrm>
            <a:off x="-10146" y="91105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최종 발표 </a:t>
            </a:r>
            <a:r>
              <a:rPr lang="en-US" altLang="ko-KR" sz="2800" b="1" dirty="0">
                <a:latin typeface="+mj-ea"/>
                <a:ea typeface="+mj-ea"/>
              </a:rPr>
              <a:t>PT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92EAC6-2736-CBEA-8507-3114BE2F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943"/>
            <a:ext cx="7591156" cy="2709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760F83-49EC-B69C-A61C-B1678F41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171"/>
            <a:ext cx="7556500" cy="18446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968A66-9F43-62E9-06AF-BA081758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18" y="5575300"/>
            <a:ext cx="3902446" cy="4980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B0095-A9B6-C701-7527-B5074E7C006E}"/>
              </a:ext>
            </a:extLst>
          </p:cNvPr>
          <p:cNvSpPr txBox="1"/>
          <p:nvPr/>
        </p:nvSpPr>
        <p:spPr>
          <a:xfrm>
            <a:off x="4408632" y="7804096"/>
            <a:ext cx="2819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성과전시회 판넬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8710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472CAD-224A-BC66-C243-E8B6BDBFAD86}"/>
              </a:ext>
            </a:extLst>
          </p:cNvPr>
          <p:cNvSpPr/>
          <p:nvPr/>
        </p:nvSpPr>
        <p:spPr>
          <a:xfrm>
            <a:off x="2243" y="1"/>
            <a:ext cx="7554258" cy="10693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AE8BF-4A18-33D4-E1B6-134042E24A3B}"/>
              </a:ext>
            </a:extLst>
          </p:cNvPr>
          <p:cNvSpPr txBox="1"/>
          <p:nvPr/>
        </p:nvSpPr>
        <p:spPr>
          <a:xfrm>
            <a:off x="-814963" y="3275544"/>
            <a:ext cx="922109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천식 환자를 위한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ko-KR" altLang="en-US" sz="5400" b="1" dirty="0">
                <a:latin typeface="+mj-ea"/>
                <a:ea typeface="+mj-ea"/>
              </a:rPr>
              <a:t>공기질 모니터링 및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ko-KR" altLang="en-US" sz="5400" b="1" dirty="0">
                <a:latin typeface="+mj-ea"/>
                <a:ea typeface="+mj-ea"/>
              </a:rPr>
              <a:t>약 복용 알람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34C5C-E712-0A07-CBB4-66B64163C572}"/>
              </a:ext>
            </a:extLst>
          </p:cNvPr>
          <p:cNvSpPr txBox="1"/>
          <p:nvPr/>
        </p:nvSpPr>
        <p:spPr>
          <a:xfrm>
            <a:off x="0" y="6083578"/>
            <a:ext cx="7560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+mj-ea"/>
                <a:ea typeface="+mj-ea"/>
              </a:rPr>
              <a:t>천식 환자에게 취약한 내∙외부 공기질을 모니터링하고 약 복용을 잊지 않도록 알람 서비스를 제공하는 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62D7A-B7D6-E07D-42B5-27CEFE101D44}"/>
              </a:ext>
            </a:extLst>
          </p:cNvPr>
          <p:cNvSpPr txBox="1"/>
          <p:nvPr/>
        </p:nvSpPr>
        <p:spPr>
          <a:xfrm>
            <a:off x="79720" y="720602"/>
            <a:ext cx="68227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             설계 및 프로젝트 심화 </a:t>
            </a:r>
            <a:r>
              <a:rPr lang="en-US" altLang="ko-KR" sz="2000" b="1" dirty="0">
                <a:latin typeface="+mj-ea"/>
                <a:ea typeface="+mj-ea"/>
              </a:rPr>
              <a:t>II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| 2022.08 ~ 2022.12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82208-32C3-A8A8-E4DF-BFE2A1A6C2EF}"/>
              </a:ext>
            </a:extLst>
          </p:cNvPr>
          <p:cNvSpPr txBox="1"/>
          <p:nvPr/>
        </p:nvSpPr>
        <p:spPr>
          <a:xfrm>
            <a:off x="-93402" y="-24764"/>
            <a:ext cx="15693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latin typeface="+mj-ea"/>
                <a:ea typeface="+mj-ea"/>
              </a:rPr>
              <a:t>04</a:t>
            </a:r>
            <a:endParaRPr lang="ko-KR" altLang="en-US" sz="8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9361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C439-A6BE-61FA-1D5D-10424376BA03}"/>
              </a:ext>
            </a:extLst>
          </p:cNvPr>
          <p:cNvSpPr txBox="1"/>
          <p:nvPr/>
        </p:nvSpPr>
        <p:spPr>
          <a:xfrm>
            <a:off x="-11430" y="1033334"/>
            <a:ext cx="744728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천식 환자에게 가장 중요한 </a:t>
            </a:r>
            <a:r>
              <a:rPr lang="ko-KR" altLang="en-US" sz="2000" b="1" dirty="0">
                <a:latin typeface="+mj-ea"/>
                <a:ea typeface="+mj-ea"/>
              </a:rPr>
              <a:t>환경 관리 및 회피요법과 약물요법을 한 번에 관리할 수 있는 애플리케이션</a:t>
            </a:r>
            <a:r>
              <a:rPr lang="ko-KR" altLang="en-US" sz="2000" dirty="0">
                <a:latin typeface="+mj-ea"/>
                <a:ea typeface="+mj-ea"/>
              </a:rPr>
              <a:t>으로 내∙외부 공기질을 모니터링하고 약물 복용을 잊지 않도록 도와줍니다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3B87D-FE11-F4EB-4400-E7FBB870205D}"/>
              </a:ext>
            </a:extLst>
          </p:cNvPr>
          <p:cNvSpPr txBox="1"/>
          <p:nvPr/>
        </p:nvSpPr>
        <p:spPr>
          <a:xfrm>
            <a:off x="-11430" y="2222500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사용도구 및 기술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29848-90DC-DA57-1047-5C7F16C60EC8}"/>
              </a:ext>
            </a:extLst>
          </p:cNvPr>
          <p:cNvSpPr txBox="1"/>
          <p:nvPr/>
        </p:nvSpPr>
        <p:spPr>
          <a:xfrm>
            <a:off x="-11430" y="2832100"/>
            <a:ext cx="72009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사용도구</a:t>
            </a:r>
            <a:r>
              <a:rPr lang="en-US" altLang="ko-KR" sz="2000" dirty="0">
                <a:latin typeface="+mj-ea"/>
                <a:ea typeface="+mj-ea"/>
              </a:rPr>
              <a:t>_Android Studio, AWS, phpMyAdmin</a:t>
            </a:r>
          </a:p>
          <a:p>
            <a:r>
              <a:rPr lang="ko-KR" altLang="en-US" sz="2000" dirty="0">
                <a:latin typeface="+mj-ea"/>
                <a:ea typeface="+mj-ea"/>
              </a:rPr>
              <a:t>사용기술</a:t>
            </a:r>
            <a:r>
              <a:rPr lang="en-US" altLang="ko-KR" sz="2000" dirty="0">
                <a:latin typeface="+mj-ea"/>
                <a:ea typeface="+mj-ea"/>
              </a:rPr>
              <a:t>_JAVA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F090A-3ADB-A161-7A6C-8015895E7D73}"/>
              </a:ext>
            </a:extLst>
          </p:cNvPr>
          <p:cNvSpPr txBox="1"/>
          <p:nvPr/>
        </p:nvSpPr>
        <p:spPr>
          <a:xfrm>
            <a:off x="-11430" y="0"/>
            <a:ext cx="659076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천식 환자를 위한 공기질 모니터링 및 약 복용 알람 시스템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DA95D3-3F36-0257-3CFF-2701A035E73B}"/>
              </a:ext>
            </a:extLst>
          </p:cNvPr>
          <p:cNvSpPr/>
          <p:nvPr/>
        </p:nvSpPr>
        <p:spPr>
          <a:xfrm>
            <a:off x="2243" y="3651124"/>
            <a:ext cx="7554258" cy="70422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9" name="Google Shape;281;g19b62b6a47a_0_24">
            <a:extLst>
              <a:ext uri="{FF2B5EF4-FFF2-40B4-BE49-F238E27FC236}">
                <a16:creationId xmlns:a16="http://schemas.microsoft.com/office/drawing/2014/main" id="{081C7AF6-843E-FB0F-8FD8-C1FC41F7BC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577"/>
          <a:stretch/>
        </p:blipFill>
        <p:spPr>
          <a:xfrm>
            <a:off x="1917925" y="3737765"/>
            <a:ext cx="180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2;g19b62b6a47a_0_24">
            <a:extLst>
              <a:ext uri="{FF2B5EF4-FFF2-40B4-BE49-F238E27FC236}">
                <a16:creationId xmlns:a16="http://schemas.microsoft.com/office/drawing/2014/main" id="{D48C28DB-1E2D-2B8F-E473-A3267B96F4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37765"/>
            <a:ext cx="180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12;g1b6e6e8d013_6_25">
            <a:extLst>
              <a:ext uri="{FF2B5EF4-FFF2-40B4-BE49-F238E27FC236}">
                <a16:creationId xmlns:a16="http://schemas.microsoft.com/office/drawing/2014/main" id="{C5CDD506-EBC2-9A5D-66EC-A10A30D239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716"/>
          <a:stretch/>
        </p:blipFill>
        <p:spPr>
          <a:xfrm>
            <a:off x="3833607" y="3737765"/>
            <a:ext cx="180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48;g1b6e6e8d013_6_95">
            <a:extLst>
              <a:ext uri="{FF2B5EF4-FFF2-40B4-BE49-F238E27FC236}">
                <a16:creationId xmlns:a16="http://schemas.microsoft.com/office/drawing/2014/main" id="{B00B7872-1AFF-B5A2-9499-37BDA5E6A6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289" y="3737765"/>
            <a:ext cx="180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86;g1b6e6e8d013_6_132">
            <a:extLst>
              <a:ext uri="{FF2B5EF4-FFF2-40B4-BE49-F238E27FC236}">
                <a16:creationId xmlns:a16="http://schemas.microsoft.com/office/drawing/2014/main" id="{8DFE05AA-F867-F4E4-A8AB-42FA74E4A1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0081" y="7226254"/>
            <a:ext cx="180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88;g1b6e6e8d013_6_132">
            <a:extLst>
              <a:ext uri="{FF2B5EF4-FFF2-40B4-BE49-F238E27FC236}">
                <a16:creationId xmlns:a16="http://schemas.microsoft.com/office/drawing/2014/main" id="{77F34BE2-3763-0115-778A-A399ECB1D5B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1256" y="7226254"/>
            <a:ext cx="1800000" cy="34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89;g1b6e6e8d013_6_132">
            <a:extLst>
              <a:ext uri="{FF2B5EF4-FFF2-40B4-BE49-F238E27FC236}">
                <a16:creationId xmlns:a16="http://schemas.microsoft.com/office/drawing/2014/main" id="{436BC707-76DA-9DC0-23A1-7FABCFE912E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2431" y="7226254"/>
            <a:ext cx="1800000" cy="34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85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4AD36C-9970-6BE5-BEB6-AD63EF74D429}"/>
              </a:ext>
            </a:extLst>
          </p:cNvPr>
          <p:cNvGrpSpPr/>
          <p:nvPr/>
        </p:nvGrpSpPr>
        <p:grpSpPr>
          <a:xfrm>
            <a:off x="-319163" y="6166921"/>
            <a:ext cx="9260838" cy="1738574"/>
            <a:chOff x="-430971" y="1699073"/>
            <a:chExt cx="9260838" cy="173857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B01BF08-958A-C93C-25EA-8BCE0317E9DB}"/>
                </a:ext>
              </a:extLst>
            </p:cNvPr>
            <p:cNvSpPr/>
            <p:nvPr/>
          </p:nvSpPr>
          <p:spPr>
            <a:xfrm>
              <a:off x="0" y="1699073"/>
              <a:ext cx="928687" cy="945499"/>
            </a:xfrm>
            <a:prstGeom prst="ellipse">
              <a:avLst/>
            </a:prstGeom>
            <a:solidFill>
              <a:srgbClr val="8E7B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10B2EAFC-C83A-2BAA-D480-91603BF4508E}"/>
                </a:ext>
              </a:extLst>
            </p:cNvPr>
            <p:cNvSpPr txBox="1"/>
            <p:nvPr/>
          </p:nvSpPr>
          <p:spPr>
            <a:xfrm>
              <a:off x="-430971" y="1881260"/>
              <a:ext cx="2592122" cy="141008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000" b="1" kern="0" spc="-1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Noto Sans CJK KR Regular" pitchFamily="34" charset="0"/>
                </a:rPr>
                <a:t>03</a:t>
              </a:r>
              <a:endParaRPr 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55146-69F5-1A44-D054-12E7410730F2}"/>
                </a:ext>
              </a:extLst>
            </p:cNvPr>
            <p:cNvSpPr txBox="1"/>
            <p:nvPr/>
          </p:nvSpPr>
          <p:spPr>
            <a:xfrm>
              <a:off x="1416050" y="2482199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+mj-ea"/>
                  <a:ea typeface="+mj-ea"/>
                </a:rPr>
                <a:t>2023.03 ~ 2023.06 – </a:t>
              </a:r>
              <a:r>
                <a:rPr lang="ko-KR" altLang="en-US" sz="2200" dirty="0">
                  <a:latin typeface="+mj-ea"/>
                  <a:ea typeface="+mj-ea"/>
                </a:rPr>
                <a:t>개발인원 </a:t>
              </a:r>
              <a:r>
                <a:rPr lang="en-US" altLang="ko-KR" sz="2200" dirty="0">
                  <a:latin typeface="+mj-ea"/>
                  <a:ea typeface="+mj-ea"/>
                </a:rPr>
                <a:t>6</a:t>
              </a:r>
              <a:r>
                <a:rPr lang="ko-KR" altLang="en-US" sz="2200" dirty="0">
                  <a:latin typeface="+mj-ea"/>
                  <a:ea typeface="+mj-ea"/>
                </a:rPr>
                <a:t>인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5A8E0A-1C2B-8F5B-9A70-F8AB07E0D5F9}"/>
                </a:ext>
              </a:extLst>
            </p:cNvPr>
            <p:cNvSpPr txBox="1"/>
            <p:nvPr/>
          </p:nvSpPr>
          <p:spPr>
            <a:xfrm>
              <a:off x="1416050" y="1860127"/>
              <a:ext cx="74138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00" b="1" dirty="0">
                  <a:latin typeface="+mj-ea"/>
                  <a:ea typeface="+mj-ea"/>
                </a:rPr>
                <a:t>VR</a:t>
              </a:r>
              <a:r>
                <a:rPr lang="ko-KR" altLang="en-US" sz="2600" b="1" dirty="0">
                  <a:latin typeface="+mj-ea"/>
                  <a:ea typeface="+mj-ea"/>
                </a:rPr>
                <a:t>을 활용한 광장공포증 디지털 치료제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B12A80-A49F-0DBF-7C97-AF9D4F88E7C2}"/>
                </a:ext>
              </a:extLst>
            </p:cNvPr>
            <p:cNvSpPr txBox="1"/>
            <p:nvPr/>
          </p:nvSpPr>
          <p:spPr>
            <a:xfrm>
              <a:off x="1416050" y="3006760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역할</a:t>
              </a:r>
              <a:r>
                <a:rPr lang="en-US" altLang="ko-KR" sz="2200" dirty="0">
                  <a:latin typeface="+mj-ea"/>
                  <a:ea typeface="+mj-ea"/>
                </a:rPr>
                <a:t>_Unity</a:t>
              </a:r>
              <a:r>
                <a:rPr lang="ko-KR" altLang="en-US" sz="2200" dirty="0">
                  <a:latin typeface="+mj-ea"/>
                  <a:ea typeface="+mj-ea"/>
                </a:rPr>
                <a:t> 개체 동작 구현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9476F4-5CB4-4980-972B-5E351E83C303}"/>
              </a:ext>
            </a:extLst>
          </p:cNvPr>
          <p:cNvGrpSpPr/>
          <p:nvPr/>
        </p:nvGrpSpPr>
        <p:grpSpPr>
          <a:xfrm>
            <a:off x="-319163" y="3617549"/>
            <a:ext cx="8904766" cy="2253913"/>
            <a:chOff x="-264722" y="4189806"/>
            <a:chExt cx="8904766" cy="225391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99F5492-FE69-C957-9993-E5D961A53DBB}"/>
                </a:ext>
              </a:extLst>
            </p:cNvPr>
            <p:cNvGrpSpPr/>
            <p:nvPr/>
          </p:nvGrpSpPr>
          <p:grpSpPr>
            <a:xfrm>
              <a:off x="-264722" y="4189806"/>
              <a:ext cx="8858691" cy="1578333"/>
              <a:chOff x="-468374" y="7261314"/>
              <a:chExt cx="8858691" cy="1578333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2514B63-E1D1-AD98-8E59-A03E60AD8C28}"/>
                  </a:ext>
                </a:extLst>
              </p:cNvPr>
              <p:cNvSpPr/>
              <p:nvPr/>
            </p:nvSpPr>
            <p:spPr>
              <a:xfrm>
                <a:off x="0" y="7261314"/>
                <a:ext cx="928687" cy="94549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Object 15">
                <a:extLst>
                  <a:ext uri="{FF2B5EF4-FFF2-40B4-BE49-F238E27FC236}">
                    <a16:creationId xmlns:a16="http://schemas.microsoft.com/office/drawing/2014/main" id="{668C6AA6-8A06-A62B-1F3E-E352A254B5E8}"/>
                  </a:ext>
                </a:extLst>
              </p:cNvPr>
              <p:cNvSpPr txBox="1"/>
              <p:nvPr/>
            </p:nvSpPr>
            <p:spPr>
              <a:xfrm>
                <a:off x="-468374" y="7429563"/>
                <a:ext cx="2592122" cy="141008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7000" b="1" kern="0" spc="-17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Noto Sans CJK KR Regular" pitchFamily="34" charset="0"/>
                  </a:rPr>
                  <a:t>0  2</a:t>
                </a:r>
                <a:endParaRPr lang="en-US" sz="7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F874D6-BC99-AAAA-3E96-EF42CA57D442}"/>
                  </a:ext>
                </a:extLst>
              </p:cNvPr>
              <p:cNvSpPr txBox="1"/>
              <p:nvPr/>
            </p:nvSpPr>
            <p:spPr>
              <a:xfrm>
                <a:off x="1379917" y="8116266"/>
                <a:ext cx="7010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2200" dirty="0">
                  <a:latin typeface="+mj-ea"/>
                  <a:ea typeface="+mj-e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C13243-693B-FBF9-9785-7D5A5039BC40}"/>
                  </a:ext>
                </a:extLst>
              </p:cNvPr>
              <p:cNvSpPr txBox="1"/>
              <p:nvPr/>
            </p:nvSpPr>
            <p:spPr>
              <a:xfrm>
                <a:off x="1379917" y="7529157"/>
                <a:ext cx="604735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b="1" dirty="0">
                    <a:latin typeface="+mj-ea"/>
                    <a:ea typeface="+mj-ea"/>
                  </a:rPr>
                  <a:t>팝업</a:t>
                </a:r>
                <a:r>
                  <a:rPr lang="en-US" altLang="ko-KR" sz="2600" b="1" dirty="0">
                    <a:latin typeface="+mj-ea"/>
                    <a:ea typeface="+mj-ea"/>
                  </a:rPr>
                  <a:t> </a:t>
                </a:r>
                <a:r>
                  <a:rPr lang="ko-KR" altLang="en-US" sz="2600" b="1" dirty="0">
                    <a:latin typeface="+mj-ea"/>
                    <a:ea typeface="+mj-ea"/>
                  </a:rPr>
                  <a:t>및 전시 공간 예약 사이트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2A66BD-47E9-A502-3841-5558A01AC018}"/>
                </a:ext>
              </a:extLst>
            </p:cNvPr>
            <p:cNvSpPr txBox="1"/>
            <p:nvPr/>
          </p:nvSpPr>
          <p:spPr>
            <a:xfrm>
              <a:off x="1629644" y="5149717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+mj-ea"/>
                  <a:ea typeface="+mj-ea"/>
                </a:rPr>
                <a:t>2023.11 – </a:t>
              </a:r>
              <a:r>
                <a:rPr lang="ko-KR" altLang="en-US" sz="2200" dirty="0">
                  <a:latin typeface="+mj-ea"/>
                  <a:ea typeface="+mj-ea"/>
                </a:rPr>
                <a:t>개발인원 </a:t>
              </a:r>
              <a:r>
                <a:rPr lang="en-US" altLang="ko-KR" sz="2200" dirty="0">
                  <a:latin typeface="+mj-ea"/>
                  <a:ea typeface="+mj-ea"/>
                </a:rPr>
                <a:t>2</a:t>
              </a:r>
              <a:r>
                <a:rPr lang="ko-KR" altLang="en-US" sz="2200" dirty="0">
                  <a:latin typeface="+mj-ea"/>
                  <a:ea typeface="+mj-ea"/>
                </a:rPr>
                <a:t>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549CD-F6A6-233C-2AAA-2853C5F6460E}"/>
                </a:ext>
              </a:extLst>
            </p:cNvPr>
            <p:cNvSpPr txBox="1"/>
            <p:nvPr/>
          </p:nvSpPr>
          <p:spPr>
            <a:xfrm>
              <a:off x="1629644" y="5674278"/>
              <a:ext cx="59812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역할</a:t>
              </a:r>
              <a:r>
                <a:rPr lang="en-US" altLang="ko-KR" sz="2200" dirty="0">
                  <a:latin typeface="+mj-ea"/>
                  <a:ea typeface="+mj-ea"/>
                </a:rPr>
                <a:t>_</a:t>
              </a:r>
              <a:r>
                <a:rPr lang="ko-KR" altLang="en-US" sz="2200" dirty="0">
                  <a:latin typeface="+mj-ea"/>
                  <a:ea typeface="+mj-ea"/>
                </a:rPr>
                <a:t>웹페이지</a:t>
              </a:r>
              <a:r>
                <a:rPr lang="en-US" altLang="ko-KR" sz="2200" dirty="0">
                  <a:latin typeface="+mj-ea"/>
                  <a:ea typeface="+mj-ea"/>
                </a:rPr>
                <a:t> </a:t>
              </a:r>
              <a:r>
                <a:rPr lang="ko-KR" altLang="en-US" sz="2200" dirty="0">
                  <a:latin typeface="+mj-ea"/>
                  <a:ea typeface="+mj-ea"/>
                </a:rPr>
                <a:t>개발</a:t>
              </a:r>
              <a:r>
                <a:rPr lang="en-US" altLang="ko-KR" sz="2200" dirty="0">
                  <a:latin typeface="+mj-ea"/>
                  <a:ea typeface="+mj-ea"/>
                </a:rPr>
                <a:t>(</a:t>
              </a:r>
              <a:r>
                <a:rPr lang="ko-KR" altLang="en-US" sz="2200" dirty="0">
                  <a:latin typeface="+mj-ea"/>
                  <a:ea typeface="+mj-ea"/>
                </a:rPr>
                <a:t>공통</a:t>
              </a:r>
              <a:r>
                <a:rPr lang="en-US" altLang="ko-KR" sz="2200" dirty="0">
                  <a:latin typeface="+mj-ea"/>
                  <a:ea typeface="+mj-ea"/>
                </a:rPr>
                <a:t>, </a:t>
              </a:r>
              <a:r>
                <a:rPr lang="ko-KR" altLang="en-US" sz="2200" dirty="0">
                  <a:latin typeface="+mj-ea"/>
                  <a:ea typeface="+mj-ea"/>
                </a:rPr>
                <a:t>회원</a:t>
              </a:r>
              <a:r>
                <a:rPr lang="en-US" altLang="ko-KR" sz="2200" dirty="0">
                  <a:latin typeface="+mj-ea"/>
                  <a:ea typeface="+mj-ea"/>
                </a:rPr>
                <a:t>, </a:t>
              </a:r>
              <a:r>
                <a:rPr lang="ko-KR" altLang="en-US" sz="2200" dirty="0">
                  <a:latin typeface="+mj-ea"/>
                  <a:ea typeface="+mj-ea"/>
                </a:rPr>
                <a:t>관리자 페이지의 전반적인</a:t>
              </a:r>
              <a:r>
                <a:rPr lang="en-US" altLang="ko-KR" sz="2200" dirty="0">
                  <a:latin typeface="+mj-ea"/>
                  <a:ea typeface="+mj-ea"/>
                </a:rPr>
                <a:t> UI </a:t>
              </a:r>
              <a:r>
                <a:rPr lang="ko-KR" altLang="en-US" sz="2200" dirty="0">
                  <a:latin typeface="+mj-ea"/>
                  <a:ea typeface="+mj-ea"/>
                </a:rPr>
                <a:t>및 기능</a:t>
              </a:r>
              <a:r>
                <a:rPr lang="en-US" altLang="ko-KR" sz="2200" dirty="0">
                  <a:latin typeface="+mj-ea"/>
                  <a:ea typeface="+mj-ea"/>
                </a:rPr>
                <a:t>)</a:t>
              </a:r>
              <a:endParaRPr lang="ko-KR" altLang="en-US" sz="2200" dirty="0">
                <a:latin typeface="+mj-ea"/>
                <a:ea typeface="+mj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0567319-AEC6-3512-AB86-FD10E4C85433}"/>
              </a:ext>
            </a:extLst>
          </p:cNvPr>
          <p:cNvSpPr txBox="1"/>
          <p:nvPr/>
        </p:nvSpPr>
        <p:spPr>
          <a:xfrm>
            <a:off x="91593" y="149084"/>
            <a:ext cx="532626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latin typeface="+mj-ea"/>
                <a:ea typeface="+mj-ea"/>
              </a:rPr>
              <a:t>프로젝트 목차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F9CE21-ECED-6B34-D009-1C25A8E57B73}"/>
              </a:ext>
            </a:extLst>
          </p:cNvPr>
          <p:cNvGrpSpPr/>
          <p:nvPr/>
        </p:nvGrpSpPr>
        <p:grpSpPr>
          <a:xfrm>
            <a:off x="-319163" y="8200954"/>
            <a:ext cx="8858691" cy="2098746"/>
            <a:chOff x="-432241" y="4480193"/>
            <a:chExt cx="8858691" cy="2098746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88FC7D4-E6A4-CF3D-6484-4E2430D95BE4}"/>
                </a:ext>
              </a:extLst>
            </p:cNvPr>
            <p:cNvSpPr/>
            <p:nvPr/>
          </p:nvSpPr>
          <p:spPr>
            <a:xfrm>
              <a:off x="0" y="4480193"/>
              <a:ext cx="928687" cy="945499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bject 15">
              <a:extLst>
                <a:ext uri="{FF2B5EF4-FFF2-40B4-BE49-F238E27FC236}">
                  <a16:creationId xmlns:a16="http://schemas.microsoft.com/office/drawing/2014/main" id="{A6E1CA18-9F8A-8186-BD18-F49A7850D8DA}"/>
                </a:ext>
              </a:extLst>
            </p:cNvPr>
            <p:cNvSpPr txBox="1"/>
            <p:nvPr/>
          </p:nvSpPr>
          <p:spPr>
            <a:xfrm>
              <a:off x="-432241" y="4571287"/>
              <a:ext cx="2592122" cy="141008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000" b="1" kern="0" spc="-1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Noto Sans CJK KR Regular" pitchFamily="34" charset="0"/>
                </a:rPr>
                <a:t>0  4</a:t>
              </a:r>
              <a:endParaRPr 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B79B54-9251-084B-1E31-26FC08B69EE1}"/>
                </a:ext>
              </a:extLst>
            </p:cNvPr>
            <p:cNvSpPr txBox="1"/>
            <p:nvPr/>
          </p:nvSpPr>
          <p:spPr>
            <a:xfrm>
              <a:off x="1416050" y="5623491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+mj-ea"/>
                  <a:ea typeface="+mj-ea"/>
                </a:rPr>
                <a:t>2022.08 ~ 2022.12 – </a:t>
              </a:r>
              <a:r>
                <a:rPr lang="ko-KR" altLang="en-US" sz="2200" dirty="0">
                  <a:latin typeface="+mj-ea"/>
                  <a:ea typeface="+mj-ea"/>
                </a:rPr>
                <a:t>개발인원 </a:t>
              </a:r>
              <a:r>
                <a:rPr lang="en-US" altLang="ko-KR" sz="2200" dirty="0">
                  <a:latin typeface="+mj-ea"/>
                  <a:ea typeface="+mj-ea"/>
                </a:rPr>
                <a:t>4</a:t>
              </a:r>
              <a:r>
                <a:rPr lang="ko-KR" altLang="en-US" sz="2200" dirty="0">
                  <a:latin typeface="+mj-ea"/>
                  <a:ea typeface="+mj-ea"/>
                </a:rPr>
                <a:t>인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C8A61F-7E1A-9307-E6DB-533CEFB17E10}"/>
                </a:ext>
              </a:extLst>
            </p:cNvPr>
            <p:cNvSpPr txBox="1"/>
            <p:nvPr/>
          </p:nvSpPr>
          <p:spPr>
            <a:xfrm>
              <a:off x="1416050" y="4670881"/>
              <a:ext cx="604735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latin typeface="+mj-ea"/>
                  <a:ea typeface="+mj-ea"/>
                </a:rPr>
                <a:t>천식 환자를 위한 공기질 모니터링 및 약 복용 알람 시스템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BD4891-56B0-FA98-282F-D6AB6E51B9B9}"/>
                </a:ext>
              </a:extLst>
            </p:cNvPr>
            <p:cNvSpPr txBox="1"/>
            <p:nvPr/>
          </p:nvSpPr>
          <p:spPr>
            <a:xfrm>
              <a:off x="1416050" y="6148052"/>
              <a:ext cx="590661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역할</a:t>
              </a:r>
              <a:r>
                <a:rPr lang="en-US" altLang="ko-KR" sz="2200" dirty="0">
                  <a:latin typeface="+mj-ea"/>
                  <a:ea typeface="+mj-ea"/>
                </a:rPr>
                <a:t>_App UI </a:t>
              </a:r>
              <a:r>
                <a:rPr lang="ko-KR" altLang="en-US" sz="2200" dirty="0">
                  <a:latin typeface="+mj-ea"/>
                  <a:ea typeface="+mj-ea"/>
                </a:rPr>
                <a:t>제작 및 알람 기능 개발</a:t>
              </a:r>
              <a:r>
                <a:rPr lang="en-US" altLang="ko-KR" sz="2200" dirty="0">
                  <a:latin typeface="+mj-ea"/>
                  <a:ea typeface="+mj-ea"/>
                </a:rPr>
                <a:t>  </a:t>
              </a:r>
              <a:endParaRPr lang="ko-KR" altLang="en-US" sz="2200" dirty="0"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3B4C6C-32CE-BBDB-9089-3544F4B2692B}"/>
              </a:ext>
            </a:extLst>
          </p:cNvPr>
          <p:cNvGrpSpPr/>
          <p:nvPr/>
        </p:nvGrpSpPr>
        <p:grpSpPr>
          <a:xfrm>
            <a:off x="-319163" y="1079500"/>
            <a:ext cx="9294212" cy="2242590"/>
            <a:chOff x="-314552" y="5718165"/>
            <a:chExt cx="9294212" cy="224259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6DE7871-B24B-A622-078B-9D8644AE7BB3}"/>
                </a:ext>
              </a:extLst>
            </p:cNvPr>
            <p:cNvGrpSpPr/>
            <p:nvPr/>
          </p:nvGrpSpPr>
          <p:grpSpPr>
            <a:xfrm>
              <a:off x="-314552" y="5718165"/>
              <a:ext cx="7374013" cy="2242590"/>
              <a:chOff x="-468374" y="7261314"/>
              <a:chExt cx="7374013" cy="2242590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DAAF0A7A-0BFA-0B45-5A50-5E2F8D44C4DA}"/>
                  </a:ext>
                </a:extLst>
              </p:cNvPr>
              <p:cNvSpPr/>
              <p:nvPr/>
            </p:nvSpPr>
            <p:spPr>
              <a:xfrm>
                <a:off x="0" y="7261314"/>
                <a:ext cx="928687" cy="945499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Object 15">
                <a:extLst>
                  <a:ext uri="{FF2B5EF4-FFF2-40B4-BE49-F238E27FC236}">
                    <a16:creationId xmlns:a16="http://schemas.microsoft.com/office/drawing/2014/main" id="{5DE5D5FA-CA1C-35EE-F784-A4BAFE391D0D}"/>
                  </a:ext>
                </a:extLst>
              </p:cNvPr>
              <p:cNvSpPr txBox="1"/>
              <p:nvPr/>
            </p:nvSpPr>
            <p:spPr>
              <a:xfrm>
                <a:off x="-468374" y="7429563"/>
                <a:ext cx="2592122" cy="1410084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7000" b="1" kern="0" spc="-17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ea"/>
                    <a:ea typeface="+mj-ea"/>
                    <a:cs typeface="Noto Sans CJK KR Regular" pitchFamily="34" charset="0"/>
                  </a:rPr>
                  <a:t>0  1</a:t>
                </a:r>
                <a:endParaRPr lang="en-US" sz="7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BFDAF-25D3-7894-2770-AF6A91DF5BC0}"/>
                  </a:ext>
                </a:extLst>
              </p:cNvPr>
              <p:cNvSpPr txBox="1"/>
              <p:nvPr/>
            </p:nvSpPr>
            <p:spPr>
              <a:xfrm>
                <a:off x="1412021" y="8734463"/>
                <a:ext cx="549361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00" dirty="0">
                    <a:latin typeface="+mj-ea"/>
                    <a:ea typeface="+mj-ea"/>
                  </a:rPr>
                  <a:t>역할</a:t>
                </a:r>
                <a:r>
                  <a:rPr lang="en-US" altLang="ko-KR" sz="2200" dirty="0">
                    <a:latin typeface="+mj-ea"/>
                    <a:ea typeface="+mj-ea"/>
                  </a:rPr>
                  <a:t>_ </a:t>
                </a:r>
                <a:r>
                  <a:rPr lang="ko-KR" altLang="en-US" sz="2200" dirty="0">
                    <a:latin typeface="+mj-ea"/>
                    <a:ea typeface="+mj-ea"/>
                  </a:rPr>
                  <a:t>펀딩 프로젝트 신청</a:t>
                </a:r>
                <a:r>
                  <a:rPr lang="en-US" altLang="ko-KR" sz="2200" dirty="0">
                    <a:latin typeface="+mj-ea"/>
                    <a:ea typeface="+mj-ea"/>
                  </a:rPr>
                  <a:t> </a:t>
                </a:r>
                <a:r>
                  <a:rPr lang="ko-KR" altLang="en-US" sz="2200" dirty="0">
                    <a:latin typeface="+mj-ea"/>
                    <a:ea typeface="+mj-ea"/>
                  </a:rPr>
                  <a:t>및 펀딩 상세 페이지</a:t>
                </a:r>
                <a:r>
                  <a:rPr lang="en-US" altLang="ko-KR" sz="2200" dirty="0">
                    <a:latin typeface="+mj-ea"/>
                    <a:ea typeface="+mj-ea"/>
                  </a:rPr>
                  <a:t>, </a:t>
                </a:r>
                <a:r>
                  <a:rPr lang="ko-KR" altLang="en-US" sz="2200" dirty="0">
                    <a:latin typeface="+mj-ea"/>
                    <a:ea typeface="+mj-ea"/>
                  </a:rPr>
                  <a:t>펀딩 결제 페이지 </a:t>
                </a:r>
                <a:r>
                  <a:rPr lang="en-US" altLang="ko-KR" sz="2200" dirty="0">
                    <a:latin typeface="+mj-ea"/>
                    <a:ea typeface="+mj-ea"/>
                  </a:rPr>
                  <a:t>UI</a:t>
                </a:r>
                <a:r>
                  <a:rPr lang="ko-KR" altLang="en-US" sz="2200" dirty="0">
                    <a:latin typeface="+mj-ea"/>
                    <a:ea typeface="+mj-ea"/>
                  </a:rPr>
                  <a:t> 및 기능 구현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029CB0-2466-D213-3584-F5F78E83E936}"/>
                </a:ext>
              </a:extLst>
            </p:cNvPr>
            <p:cNvSpPr txBox="1"/>
            <p:nvPr/>
          </p:nvSpPr>
          <p:spPr>
            <a:xfrm>
              <a:off x="1555672" y="6583231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+mj-ea"/>
                  <a:ea typeface="+mj-ea"/>
                </a:rPr>
                <a:t>2023.12 ~ 2024.01 – </a:t>
              </a:r>
              <a:r>
                <a:rPr lang="ko-KR" altLang="en-US" sz="2200" dirty="0">
                  <a:latin typeface="+mj-ea"/>
                  <a:ea typeface="+mj-ea"/>
                </a:rPr>
                <a:t>개발인원 </a:t>
              </a:r>
              <a:r>
                <a:rPr lang="en-US" altLang="ko-KR" sz="2200" dirty="0">
                  <a:latin typeface="+mj-ea"/>
                  <a:ea typeface="+mj-ea"/>
                </a:rPr>
                <a:t>4</a:t>
              </a:r>
              <a:r>
                <a:rPr lang="ko-KR" altLang="en-US" sz="2200" dirty="0">
                  <a:latin typeface="+mj-ea"/>
                  <a:ea typeface="+mj-ea"/>
                </a:rPr>
                <a:t>인</a:t>
              </a:r>
              <a:r>
                <a:rPr lang="en-US" altLang="ko-KR" sz="2200" dirty="0">
                  <a:latin typeface="+mj-ea"/>
                  <a:ea typeface="+mj-ea"/>
                </a:rPr>
                <a:t> </a:t>
              </a:r>
              <a:endParaRPr lang="ko-KR" altLang="en-US" sz="2200" dirty="0"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DFC5DC-727B-98E6-9278-0762BA3965F6}"/>
                </a:ext>
              </a:extLst>
            </p:cNvPr>
            <p:cNvSpPr txBox="1"/>
            <p:nvPr/>
          </p:nvSpPr>
          <p:spPr>
            <a:xfrm>
              <a:off x="1565843" y="5911817"/>
              <a:ext cx="74138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latin typeface="+mj-ea"/>
                  <a:ea typeface="+mj-ea"/>
                </a:rPr>
                <a:t>크라우드 펀딩 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51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E4AD34-3964-ECBF-4850-C8E8F878F53B}"/>
              </a:ext>
            </a:extLst>
          </p:cNvPr>
          <p:cNvSpPr txBox="1"/>
          <p:nvPr/>
        </p:nvSpPr>
        <p:spPr>
          <a:xfrm>
            <a:off x="-30228" y="5346700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개발인원 </a:t>
            </a:r>
            <a:r>
              <a:rPr lang="en-US" altLang="ko-KR" b="1" dirty="0">
                <a:latin typeface="+mj-ea"/>
                <a:ea typeface="+mj-ea"/>
              </a:rPr>
              <a:t>4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D9E6C-C31A-F70E-0DED-151BEC2156EC}"/>
              </a:ext>
            </a:extLst>
          </p:cNvPr>
          <p:cNvSpPr txBox="1"/>
          <p:nvPr/>
        </p:nvSpPr>
        <p:spPr>
          <a:xfrm>
            <a:off x="0" y="5971576"/>
            <a:ext cx="7313678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약 복용 알람 </a:t>
            </a:r>
            <a:r>
              <a:rPr lang="en-US" altLang="ko-KR" sz="2000" b="1" dirty="0">
                <a:latin typeface="+mj-ea"/>
                <a:ea typeface="+mj-ea"/>
              </a:rPr>
              <a:t>UI/UX </a:t>
            </a:r>
            <a:r>
              <a:rPr lang="ko-KR" altLang="en-US" sz="2000" b="1" dirty="0">
                <a:latin typeface="+mj-ea"/>
                <a:ea typeface="+mj-ea"/>
              </a:rPr>
              <a:t>개발</a:t>
            </a:r>
            <a:endParaRPr lang="en-US" altLang="ko-KR" sz="2000" b="1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ko-KR" altLang="en-US" sz="2000" dirty="0">
                <a:latin typeface="+mj-ea"/>
                <a:ea typeface="+mj-ea"/>
              </a:rPr>
              <a:t>약 복용 알람 메인페이지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알람 상세설정페이지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알람 </a:t>
            </a:r>
            <a:r>
              <a:rPr lang="en-US" altLang="ko-KR" sz="2000" dirty="0">
                <a:latin typeface="+mj-ea"/>
                <a:ea typeface="+mj-ea"/>
              </a:rPr>
              <a:t>	</a:t>
            </a:r>
            <a:r>
              <a:rPr lang="ko-KR" altLang="en-US" sz="2000" dirty="0">
                <a:latin typeface="+mj-ea"/>
                <a:ea typeface="+mj-ea"/>
              </a:rPr>
              <a:t>수정 및 삭제페이지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알람 해제페이지 제작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주소 검색 기능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현재 위치에 따른 현재온도와 체감온도 제공하는 기능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등 </a:t>
            </a:r>
            <a:r>
              <a:rPr lang="ko-KR" altLang="en-US" sz="2000" b="1" dirty="0">
                <a:latin typeface="+mj-ea"/>
                <a:ea typeface="+mj-ea"/>
              </a:rPr>
              <a:t>알람과 관련된 기능 전반을 맡아 구현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76E9DE-6193-E0B7-7C6C-5BF30EEBD5E5}"/>
              </a:ext>
            </a:extLst>
          </p:cNvPr>
          <p:cNvSpPr/>
          <p:nvPr/>
        </p:nvSpPr>
        <p:spPr>
          <a:xfrm>
            <a:off x="15421" y="8066464"/>
            <a:ext cx="7586728" cy="262693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10" name="Google Shape;437;g1b6e6e8d013_4_54">
            <a:extLst>
              <a:ext uri="{FF2B5EF4-FFF2-40B4-BE49-F238E27FC236}">
                <a16:creationId xmlns:a16="http://schemas.microsoft.com/office/drawing/2014/main" id="{1423A3AE-95F7-F8D4-2412-9D0D45B6A3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250" y="8167615"/>
            <a:ext cx="1705708" cy="247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38;g1b6e6e8d013_4_54">
            <a:extLst>
              <a:ext uri="{FF2B5EF4-FFF2-40B4-BE49-F238E27FC236}">
                <a16:creationId xmlns:a16="http://schemas.microsoft.com/office/drawing/2014/main" id="{C1C1327C-3AEB-F6E9-1A3B-A5AC605620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07" y="8167615"/>
            <a:ext cx="1705708" cy="247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CCD5826-BB70-739F-78AB-108D270C53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2551" y="8942791"/>
            <a:ext cx="327655" cy="261079"/>
          </a:xfrm>
          <a:prstGeom prst="rect">
            <a:avLst/>
          </a:prstGeom>
        </p:spPr>
      </p:pic>
      <p:sp>
        <p:nvSpPr>
          <p:cNvPr id="21" name="Google Shape;439;g1b6e6e8d013_4_54">
            <a:extLst>
              <a:ext uri="{FF2B5EF4-FFF2-40B4-BE49-F238E27FC236}">
                <a16:creationId xmlns:a16="http://schemas.microsoft.com/office/drawing/2014/main" id="{ABF21909-976E-E785-7407-736DBBEE4244}"/>
              </a:ext>
            </a:extLst>
          </p:cNvPr>
          <p:cNvSpPr/>
          <p:nvPr/>
        </p:nvSpPr>
        <p:spPr>
          <a:xfrm>
            <a:off x="1838625" y="9193029"/>
            <a:ext cx="747915" cy="3738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5CCE43-CF82-100E-413D-2EFF03CB1842}"/>
              </a:ext>
            </a:extLst>
          </p:cNvPr>
          <p:cNvSpPr txBox="1"/>
          <p:nvPr/>
        </p:nvSpPr>
        <p:spPr>
          <a:xfrm>
            <a:off x="-30228" y="54418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시스템 구성도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D7297B-904A-B932-9B05-FA42AEC87BC1}"/>
              </a:ext>
            </a:extLst>
          </p:cNvPr>
          <p:cNvSpPr txBox="1"/>
          <p:nvPr/>
        </p:nvSpPr>
        <p:spPr>
          <a:xfrm>
            <a:off x="-30228" y="3837345"/>
            <a:ext cx="659765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총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5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가지 가스를 측정해 센서로부터 측정된 값을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NodeMCU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 모듈을 통해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DB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로 전송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DB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에 저장된 값을 실시간으로 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AWS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 서버를 통해 안드로이드 스튜디오로 전송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5" name="Google Shape;269;g19f6a4dae71_0_36">
            <a:extLst>
              <a:ext uri="{FF2B5EF4-FFF2-40B4-BE49-F238E27FC236}">
                <a16:creationId xmlns:a16="http://schemas.microsoft.com/office/drawing/2014/main" id="{28377D72-BE99-E0E4-7C24-D1D37996E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17" y="811588"/>
            <a:ext cx="6285583" cy="29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CA079F-A98A-F324-16CA-9E3C34477020}"/>
              </a:ext>
            </a:extLst>
          </p:cNvPr>
          <p:cNvSpPr txBox="1"/>
          <p:nvPr/>
        </p:nvSpPr>
        <p:spPr>
          <a:xfrm>
            <a:off x="4290038" y="8587691"/>
            <a:ext cx="29789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천식 환자가 복용하는 약물을 텍스트로 적거나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리스트에서 선택할 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수 있게 함으로써 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사용자의 편의성 증대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858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8616C1-98D1-0096-94CF-5AB712B72DB0}"/>
              </a:ext>
            </a:extLst>
          </p:cNvPr>
          <p:cNvSpPr/>
          <p:nvPr/>
        </p:nvSpPr>
        <p:spPr>
          <a:xfrm>
            <a:off x="2242" y="3730347"/>
            <a:ext cx="7554258" cy="70422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919A86-7B15-58F8-6696-225E71532858}"/>
              </a:ext>
            </a:extLst>
          </p:cNvPr>
          <p:cNvSpPr txBox="1"/>
          <p:nvPr/>
        </p:nvSpPr>
        <p:spPr>
          <a:xfrm>
            <a:off x="-31750" y="185273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주요기능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2" name="Google Shape;219;g17cfade69e4_0_0">
            <a:extLst>
              <a:ext uri="{FF2B5EF4-FFF2-40B4-BE49-F238E27FC236}">
                <a16:creationId xmlns:a16="http://schemas.microsoft.com/office/drawing/2014/main" id="{30EF6D4E-A5C8-3E91-3BE7-0E7B521A42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50" y="1228461"/>
            <a:ext cx="1815535" cy="198191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1C6E69D-0656-570F-BB36-5F894EF620A0}"/>
              </a:ext>
            </a:extLst>
          </p:cNvPr>
          <p:cNvSpPr txBox="1"/>
          <p:nvPr/>
        </p:nvSpPr>
        <p:spPr>
          <a:xfrm>
            <a:off x="2736592" y="8615761"/>
            <a:ext cx="508025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sng" dirty="0">
                <a:latin typeface="+mn-ea"/>
              </a:rPr>
              <a:t>약 복용 알림</a:t>
            </a:r>
            <a:endParaRPr lang="en-US" altLang="ko-KR" sz="2400" b="1" u="sng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흡입 스테로이드와 같이 천식 환자에게 필수적인 질병 조절제를 규칙적으로    복용할 수 있도록 알람 기능 제공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8E4F6-2587-8E1B-7E6E-D34575A6B774}"/>
              </a:ext>
            </a:extLst>
          </p:cNvPr>
          <p:cNvSpPr txBox="1"/>
          <p:nvPr/>
        </p:nvSpPr>
        <p:spPr>
          <a:xfrm>
            <a:off x="-29939" y="4101426"/>
            <a:ext cx="476608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sng" dirty="0">
                <a:latin typeface="+mn-ea"/>
              </a:rPr>
              <a:t>시각화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앱을 보지 않아도 공기질이 일정 수준 이상의 농도이면 불빛 시각화와 환기 푸시 알림 기능 동작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9B75B6-4043-AAA2-F1EE-96BE2C3AEF19}"/>
              </a:ext>
            </a:extLst>
          </p:cNvPr>
          <p:cNvSpPr txBox="1"/>
          <p:nvPr/>
        </p:nvSpPr>
        <p:spPr>
          <a:xfrm>
            <a:off x="1742572" y="708493"/>
            <a:ext cx="5772153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u="sng" dirty="0">
                <a:latin typeface="+mj-ea"/>
                <a:ea typeface="+mj-ea"/>
              </a:rPr>
              <a:t>공기질 모니터링</a:t>
            </a:r>
            <a:endParaRPr lang="en-US" altLang="ko-KR" sz="2400" b="1" u="sng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천식 환자에게 취약한 공기질인 일산화탄소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미세먼지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이산화탄소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가연성 가스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온습도를 측정하여 실시간 모니터링 가능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GPS</a:t>
            </a:r>
            <a:r>
              <a:rPr lang="ko-KR" altLang="en-US" sz="2000" dirty="0">
                <a:latin typeface="+mj-ea"/>
                <a:ea typeface="+mj-ea"/>
              </a:rPr>
              <a:t> 기반으로 현재 위치에 따른 외부 공기질인 초미세먼지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일산화탄소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아황산가스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오존 정보 제공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6" name="Google Shape;617;g1b6e6e8d013_1_60">
            <a:extLst>
              <a:ext uri="{FF2B5EF4-FFF2-40B4-BE49-F238E27FC236}">
                <a16:creationId xmlns:a16="http://schemas.microsoft.com/office/drawing/2014/main" id="{F3DD37BF-09EC-C907-38E9-7C681A777C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043" y="4231251"/>
            <a:ext cx="2417575" cy="35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AE788F-97A9-CA9F-ABF2-5F67A3BEB210}"/>
              </a:ext>
            </a:extLst>
          </p:cNvPr>
          <p:cNvSpPr/>
          <p:nvPr/>
        </p:nvSpPr>
        <p:spPr>
          <a:xfrm>
            <a:off x="4908043" y="5593907"/>
            <a:ext cx="2417575" cy="4385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Google Shape;389;g1b6e6e8d013_6_132">
            <a:extLst>
              <a:ext uri="{FF2B5EF4-FFF2-40B4-BE49-F238E27FC236}">
                <a16:creationId xmlns:a16="http://schemas.microsoft.com/office/drawing/2014/main" id="{905A8A4F-B9A0-7C7A-8FB6-AC735AA12C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82" y="6603312"/>
            <a:ext cx="2404368" cy="35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79;g1b6e6e8d013_6_132">
            <a:extLst>
              <a:ext uri="{FF2B5EF4-FFF2-40B4-BE49-F238E27FC236}">
                <a16:creationId xmlns:a16="http://schemas.microsoft.com/office/drawing/2014/main" id="{01A9EAF2-E18C-96FC-EBCF-83FA6015D24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0523" r="21713"/>
          <a:stretch/>
        </p:blipFill>
        <p:spPr>
          <a:xfrm>
            <a:off x="-70399" y="6184900"/>
            <a:ext cx="2934210" cy="441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79;g1b6e6e8d013_6_132">
            <a:extLst>
              <a:ext uri="{FF2B5EF4-FFF2-40B4-BE49-F238E27FC236}">
                <a16:creationId xmlns:a16="http://schemas.microsoft.com/office/drawing/2014/main" id="{799A32EC-A8EF-AAC9-B39C-9B9F606B2B3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0523" r="21713"/>
          <a:stretch/>
        </p:blipFill>
        <p:spPr>
          <a:xfrm>
            <a:off x="4620047" y="3822083"/>
            <a:ext cx="2934210" cy="4410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747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A0E76D-7A1C-9C3D-161E-3CDE0554C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451"/>
            <a:ext cx="7556500" cy="21598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298ED7-25D8-B0DB-3002-D6BD5A58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0130"/>
            <a:ext cx="7556500" cy="2231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C2CD1C-FF96-F72D-E8E6-32E62F6D79A7}"/>
              </a:ext>
            </a:extLst>
          </p:cNvPr>
          <p:cNvSpPr txBox="1"/>
          <p:nvPr/>
        </p:nvSpPr>
        <p:spPr>
          <a:xfrm>
            <a:off x="-10146" y="91105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최종 발표 </a:t>
            </a:r>
            <a:r>
              <a:rPr lang="en-US" altLang="ko-KR" sz="2800" b="1" dirty="0">
                <a:latin typeface="+mj-ea"/>
                <a:ea typeface="+mj-ea"/>
              </a:rPr>
              <a:t>PT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298E39-0E53-7D3B-31D2-2D56C8CD4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22" y="5561480"/>
            <a:ext cx="3733800" cy="5035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D43F04-066A-2ECB-546E-5421174083E5}"/>
              </a:ext>
            </a:extLst>
          </p:cNvPr>
          <p:cNvSpPr txBox="1"/>
          <p:nvPr/>
        </p:nvSpPr>
        <p:spPr>
          <a:xfrm>
            <a:off x="4438650" y="7817556"/>
            <a:ext cx="28023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성과전시회 판넬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83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472CAD-224A-BC66-C243-E8B6BDBFAD86}"/>
              </a:ext>
            </a:extLst>
          </p:cNvPr>
          <p:cNvSpPr/>
          <p:nvPr/>
        </p:nvSpPr>
        <p:spPr>
          <a:xfrm>
            <a:off x="2243" y="1"/>
            <a:ext cx="7554258" cy="10693400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AE8BF-4A18-33D4-E1B6-134042E24A3B}"/>
              </a:ext>
            </a:extLst>
          </p:cNvPr>
          <p:cNvSpPr txBox="1"/>
          <p:nvPr/>
        </p:nvSpPr>
        <p:spPr>
          <a:xfrm>
            <a:off x="-786992" y="4168383"/>
            <a:ext cx="922109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독거노인 안부 확인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ko-KR" altLang="en-US" sz="5400" b="1" dirty="0">
                <a:latin typeface="+mj-ea"/>
                <a:ea typeface="+mj-ea"/>
              </a:rPr>
              <a:t>및 케어 보조 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34C5C-E712-0A07-CBB4-66B64163C572}"/>
              </a:ext>
            </a:extLst>
          </p:cNvPr>
          <p:cNvSpPr txBox="1"/>
          <p:nvPr/>
        </p:nvSpPr>
        <p:spPr>
          <a:xfrm>
            <a:off x="4536" y="6184900"/>
            <a:ext cx="75600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+mj-ea"/>
                <a:ea typeface="+mj-ea"/>
              </a:rPr>
              <a:t>독거노인과 보호자를 대상으로 한 독거노인 안부 확인 및 케어 보조 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8B2B39-0487-B49C-8C97-4AB9DCED7C68}"/>
              </a:ext>
            </a:extLst>
          </p:cNvPr>
          <p:cNvSpPr txBox="1"/>
          <p:nvPr/>
        </p:nvSpPr>
        <p:spPr>
          <a:xfrm>
            <a:off x="79720" y="720602"/>
            <a:ext cx="68227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             설계 및 프로젝트 심화 </a:t>
            </a:r>
            <a:r>
              <a:rPr lang="en-US" altLang="ko-KR" sz="2000" b="1" dirty="0">
                <a:latin typeface="+mj-ea"/>
                <a:ea typeface="+mj-ea"/>
              </a:rPr>
              <a:t>I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| 2022.03 ~ 2022.06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04782-4891-4790-C92C-C82E558B9AE0}"/>
              </a:ext>
            </a:extLst>
          </p:cNvPr>
          <p:cNvSpPr txBox="1"/>
          <p:nvPr/>
        </p:nvSpPr>
        <p:spPr>
          <a:xfrm>
            <a:off x="-93402" y="-24764"/>
            <a:ext cx="15693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latin typeface="+mj-ea"/>
                <a:ea typeface="+mj-ea"/>
              </a:rPr>
              <a:t>05</a:t>
            </a:r>
            <a:endParaRPr lang="ko-KR" altLang="en-US" sz="8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29544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D37B8D86-83BE-1068-143A-B908BA2ED6C2}"/>
              </a:ext>
            </a:extLst>
          </p:cNvPr>
          <p:cNvSpPr/>
          <p:nvPr/>
        </p:nvSpPr>
        <p:spPr>
          <a:xfrm>
            <a:off x="2243" y="3952740"/>
            <a:ext cx="7554258" cy="6740659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DA2BF-10CB-22BB-7354-8370ABA9ED45}"/>
              </a:ext>
            </a:extLst>
          </p:cNvPr>
          <p:cNvSpPr txBox="1"/>
          <p:nvPr/>
        </p:nvSpPr>
        <p:spPr>
          <a:xfrm>
            <a:off x="-23690" y="86519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독거노인 안부 확인 및 케어 보조 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9D639-2C1B-DFAA-3EC0-2309F551E1DA}"/>
              </a:ext>
            </a:extLst>
          </p:cNvPr>
          <p:cNvSpPr txBox="1"/>
          <p:nvPr/>
        </p:nvSpPr>
        <p:spPr>
          <a:xfrm>
            <a:off x="-23690" y="588308"/>
            <a:ext cx="723156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독거노인 인구와 고독사가 증가하는 가운데 독거노인의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b="1" dirty="0">
                <a:latin typeface="+mj-ea"/>
                <a:ea typeface="+mj-ea"/>
              </a:rPr>
              <a:t>주기적인 안부 확인을 해결할 수 있는 애플리케이션</a:t>
            </a:r>
            <a:r>
              <a:rPr lang="ko-KR" altLang="en-US" sz="2000" dirty="0">
                <a:latin typeface="+mj-ea"/>
                <a:ea typeface="+mj-ea"/>
              </a:rPr>
              <a:t>입니다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r>
              <a:rPr lang="ko-KR" altLang="en-US" sz="2000" dirty="0">
                <a:latin typeface="+mj-ea"/>
                <a:ea typeface="+mj-ea"/>
              </a:rPr>
              <a:t>지정된 시간에 독거노인에게 알림을 발송하여 직접 연락하지 않아도 안부 확인이 가능하며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채팅에 음성인식 기능을 추가해 스마트폰 조작에 어려움을 느끼는 노인들이 쉽게 사용할 수 있도록 합니다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FEF3D1-1DF5-FDF4-D6B2-3860AB7D0B1C}"/>
              </a:ext>
            </a:extLst>
          </p:cNvPr>
          <p:cNvSpPr txBox="1"/>
          <p:nvPr/>
        </p:nvSpPr>
        <p:spPr>
          <a:xfrm>
            <a:off x="-23690" y="2616969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사용도구 및 기술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A5B8B-233B-05DC-1616-1E384084A30A}"/>
              </a:ext>
            </a:extLst>
          </p:cNvPr>
          <p:cNvSpPr txBox="1"/>
          <p:nvPr/>
        </p:nvSpPr>
        <p:spPr>
          <a:xfrm>
            <a:off x="-23690" y="3114814"/>
            <a:ext cx="72009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사용도구</a:t>
            </a:r>
            <a:r>
              <a:rPr lang="en-US" altLang="ko-KR" sz="2000" dirty="0">
                <a:latin typeface="+mj-ea"/>
                <a:ea typeface="+mj-ea"/>
              </a:rPr>
              <a:t>_Android Studio, Firebase</a:t>
            </a:r>
          </a:p>
          <a:p>
            <a:r>
              <a:rPr lang="ko-KR" altLang="en-US" sz="2000" dirty="0">
                <a:latin typeface="+mj-ea"/>
                <a:ea typeface="+mj-ea"/>
              </a:rPr>
              <a:t>사용기술</a:t>
            </a:r>
            <a:r>
              <a:rPr lang="en-US" altLang="ko-KR" sz="2000" dirty="0">
                <a:latin typeface="+mj-ea"/>
                <a:ea typeface="+mj-ea"/>
              </a:rPr>
              <a:t>_JAVA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B8F36E3-FF0D-3945-ECE4-6753CC8464E3}"/>
              </a:ext>
            </a:extLst>
          </p:cNvPr>
          <p:cNvGrpSpPr/>
          <p:nvPr/>
        </p:nvGrpSpPr>
        <p:grpSpPr>
          <a:xfrm>
            <a:off x="-168275" y="4584700"/>
            <a:ext cx="7893050" cy="5371157"/>
            <a:chOff x="-2447956" y="4330591"/>
            <a:chExt cx="10041286" cy="5522953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FED7BD1-B142-4CBE-2B6F-B097E05E87E4}"/>
                </a:ext>
              </a:extLst>
            </p:cNvPr>
            <p:cNvGrpSpPr/>
            <p:nvPr/>
          </p:nvGrpSpPr>
          <p:grpSpPr>
            <a:xfrm>
              <a:off x="1338385" y="7254677"/>
              <a:ext cx="2755557" cy="2598866"/>
              <a:chOff x="-5840356" y="7055763"/>
              <a:chExt cx="2720762" cy="2598866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C23BE24-9C33-A80D-6165-460FA89B1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5840356" y="7055763"/>
                <a:ext cx="2720762" cy="259886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AAACB6FE-1793-6853-CB50-173CBC2BD1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-5154394" y="7323686"/>
                <a:ext cx="1346646" cy="2007006"/>
              </a:xfrm>
              <a:prstGeom prst="rect">
                <a:avLst/>
              </a:prstGeom>
            </p:spPr>
          </p:pic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206D30F-925D-DCF6-AD4A-701BC0651D77}"/>
                </a:ext>
              </a:extLst>
            </p:cNvPr>
            <p:cNvGrpSpPr/>
            <p:nvPr/>
          </p:nvGrpSpPr>
          <p:grpSpPr>
            <a:xfrm>
              <a:off x="-2417852" y="7254678"/>
              <a:ext cx="2720762" cy="2598866"/>
              <a:chOff x="-9596594" y="7055764"/>
              <a:chExt cx="2720762" cy="2598866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E7E306D5-8FF5-0F12-1CD1-158E634B4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9596594" y="7055764"/>
                <a:ext cx="2720762" cy="2598866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3971B006-CF88-3CB0-4B20-58138A33E7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-8916752" y="7324888"/>
                <a:ext cx="1362120" cy="2007006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4303DB2-9222-17A1-B92E-51DBD10144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 rot="17108338">
                <a:off x="-7812010" y="8712161"/>
                <a:ext cx="377656" cy="443787"/>
              </a:xfrm>
              <a:prstGeom prst="rect">
                <a:avLst/>
              </a:prstGeom>
            </p:spPr>
          </p:pic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72E6D97F-6465-A634-AF4A-3E00FFB5E62C}"/>
                </a:ext>
              </a:extLst>
            </p:cNvPr>
            <p:cNvGrpSpPr/>
            <p:nvPr/>
          </p:nvGrpSpPr>
          <p:grpSpPr>
            <a:xfrm>
              <a:off x="-539733" y="7254678"/>
              <a:ext cx="2755556" cy="2598866"/>
              <a:chOff x="-7718475" y="7055764"/>
              <a:chExt cx="2720762" cy="2598866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DCE8E24-1415-5B7F-553D-23B1B6603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7718475" y="7055764"/>
                <a:ext cx="2720762" cy="2598866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1BE4F84-9F59-0D73-0A4D-1B5A650B47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-7029207" y="7321087"/>
                <a:ext cx="1349389" cy="200700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18E10B6-BB75-082F-3A6C-C0609FA77B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 rot="17108338">
                <a:off x="-5898899" y="9128650"/>
                <a:ext cx="377656" cy="443787"/>
              </a:xfrm>
              <a:prstGeom prst="rect">
                <a:avLst/>
              </a:prstGeom>
            </p:spPr>
          </p:pic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482E883-A6FF-20BD-BCF8-CD4F56D88C0A}"/>
                </a:ext>
              </a:extLst>
            </p:cNvPr>
            <p:cNvGrpSpPr/>
            <p:nvPr/>
          </p:nvGrpSpPr>
          <p:grpSpPr>
            <a:xfrm>
              <a:off x="4986128" y="7254677"/>
              <a:ext cx="2607202" cy="2598631"/>
              <a:chOff x="3360485" y="7452143"/>
              <a:chExt cx="2268815" cy="259863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0F5F694A-EE0A-4654-96DB-2DA2B9ABC0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360485" y="7452143"/>
                <a:ext cx="2268815" cy="2598631"/>
              </a:xfrm>
              <a:prstGeom prst="rect">
                <a:avLst/>
              </a:prstGeom>
            </p:spPr>
          </p:pic>
          <p:pic>
            <p:nvPicPr>
              <p:cNvPr id="40" name="그림 39" descr="지도이(가) 표시된 사진  자동 생성된 설명">
                <a:extLst>
                  <a:ext uri="{FF2B5EF4-FFF2-40B4-BE49-F238E27FC236}">
                    <a16:creationId xmlns:a16="http://schemas.microsoft.com/office/drawing/2014/main" id="{A03EE61C-2978-540F-47DA-AD2BC1A634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938041" y="7687682"/>
                <a:ext cx="1111392" cy="2040149"/>
              </a:xfrm>
              <a:prstGeom prst="rect">
                <a:avLst/>
              </a:prstGeom>
            </p:spPr>
          </p:pic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F0C518B-4EB9-6D44-DE99-B00DF790ECCC}"/>
                </a:ext>
              </a:extLst>
            </p:cNvPr>
            <p:cNvGrpSpPr/>
            <p:nvPr/>
          </p:nvGrpSpPr>
          <p:grpSpPr>
            <a:xfrm>
              <a:off x="3166209" y="7254912"/>
              <a:ext cx="2720761" cy="2598631"/>
              <a:chOff x="1790392" y="7451907"/>
              <a:chExt cx="2268815" cy="2598631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AFC6A14-EDA2-E249-2FFD-93EB4C23E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790392" y="7451907"/>
                <a:ext cx="2268815" cy="2598631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9E72C2DF-89D4-D638-1DD2-4CB2CB2B00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357305" y="7721007"/>
                <a:ext cx="1135858" cy="2006824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6657F8A0-3D2C-5E35-C194-96D0ED72FB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 rot="17108338">
                <a:off x="2899460" y="9152117"/>
                <a:ext cx="377622" cy="370070"/>
              </a:xfrm>
              <a:prstGeom prst="rect">
                <a:avLst/>
              </a:prstGeom>
            </p:spPr>
          </p:pic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667D91F-80B7-A08A-3870-2E28C3AB78FA}"/>
                </a:ext>
              </a:extLst>
            </p:cNvPr>
            <p:cNvGrpSpPr/>
            <p:nvPr/>
          </p:nvGrpSpPr>
          <p:grpSpPr>
            <a:xfrm>
              <a:off x="-2447956" y="4330591"/>
              <a:ext cx="2854084" cy="2585843"/>
              <a:chOff x="-9647735" y="4153934"/>
              <a:chExt cx="2663091" cy="2585843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CC59BD0B-DAC7-5FF2-CC09-0030CF2B83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9647735" y="4153934"/>
                <a:ext cx="2663091" cy="2585843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5F7E509-5EDC-1E49-D521-04B6F64499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-8978836" y="4338375"/>
                <a:ext cx="1318215" cy="2123894"/>
              </a:xfrm>
              <a:prstGeom prst="rect">
                <a:avLst/>
              </a:prstGeom>
            </p:spPr>
          </p:pic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4AD37C0-ED84-D6BB-CBB7-77CCD8CEF021}"/>
                  </a:ext>
                </a:extLst>
              </p:cNvPr>
              <p:cNvSpPr/>
              <p:nvPr/>
            </p:nvSpPr>
            <p:spPr>
              <a:xfrm>
                <a:off x="-8978836" y="4449846"/>
                <a:ext cx="848576" cy="147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dist">
                  <a:defRPr/>
                </a:pPr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C70F482-E68A-30A1-D141-79D0C6AA88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-8397533" y="5609050"/>
                <a:ext cx="434381" cy="375764"/>
              </a:xfrm>
              <a:prstGeom prst="rect">
                <a:avLst/>
              </a:prstGeom>
            </p:spPr>
          </p:pic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D24643C4-FBA5-B579-AD46-77E26039E422}"/>
                </a:ext>
              </a:extLst>
            </p:cNvPr>
            <p:cNvGrpSpPr/>
            <p:nvPr/>
          </p:nvGrpSpPr>
          <p:grpSpPr>
            <a:xfrm>
              <a:off x="-482062" y="4352847"/>
              <a:ext cx="2663091" cy="2585843"/>
              <a:chOff x="-7638895" y="4153933"/>
              <a:chExt cx="2663091" cy="2585843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72F782AE-E54B-59BE-2FC0-58DD80109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7638895" y="4153933"/>
                <a:ext cx="2663091" cy="258584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18214C0A-A2A8-C832-B5B7-09BE1774CB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-6990382" y="4401694"/>
                <a:ext cx="1375549" cy="2060574"/>
              </a:xfrm>
              <a:prstGeom prst="rect">
                <a:avLst/>
              </a:prstGeom>
            </p:spPr>
          </p:pic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24FC1A8-6BA1-B2B0-6651-E045A76692B6}"/>
                </a:ext>
              </a:extLst>
            </p:cNvPr>
            <p:cNvGrpSpPr/>
            <p:nvPr/>
          </p:nvGrpSpPr>
          <p:grpSpPr>
            <a:xfrm>
              <a:off x="1350343" y="4352847"/>
              <a:ext cx="2743600" cy="2585844"/>
              <a:chOff x="-5828399" y="4153933"/>
              <a:chExt cx="2607201" cy="2585844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1CA898A2-7EC9-8851-355A-BBA3665E65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5828399" y="4153933"/>
                <a:ext cx="2607201" cy="2585844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DB80C2F-A387-A08A-DBD7-DB3278FDAC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-5173538" y="4338375"/>
                <a:ext cx="1290550" cy="2123894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0C177CF-28ED-1C1E-0CB7-640199F817B0}"/>
                  </a:ext>
                </a:extLst>
              </p:cNvPr>
              <p:cNvSpPr/>
              <p:nvPr/>
            </p:nvSpPr>
            <p:spPr>
              <a:xfrm>
                <a:off x="-5173538" y="4449846"/>
                <a:ext cx="830767" cy="1479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dist">
                  <a:defRPr/>
                </a:pPr>
                <a:endParaRPr lang="ko-KR" altLang="en-US"/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B376E40D-25E5-5140-BB13-CCEC07DAC2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-5124242" y="5609049"/>
                <a:ext cx="425264" cy="375764"/>
              </a:xfrm>
              <a:prstGeom prst="rect">
                <a:avLst/>
              </a:prstGeom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250FD48-1FC3-4C3F-9304-EE9E408B106F}"/>
                </a:ext>
              </a:extLst>
            </p:cNvPr>
            <p:cNvGrpSpPr/>
            <p:nvPr/>
          </p:nvGrpSpPr>
          <p:grpSpPr>
            <a:xfrm>
              <a:off x="3168190" y="4352847"/>
              <a:ext cx="2758158" cy="2585844"/>
              <a:chOff x="-4010552" y="4153933"/>
              <a:chExt cx="2607202" cy="2585844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C8F1E000-8B39-064A-67E1-1DF298846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-4010552" y="4153933"/>
                <a:ext cx="2607202" cy="2585844"/>
              </a:xfrm>
              <a:prstGeom prst="rect">
                <a:avLst/>
              </a:prstGeom>
            </p:spPr>
          </p:pic>
          <p:pic>
            <p:nvPicPr>
              <p:cNvPr id="61" name="그림 60" descr="텍스트이(가) 표시된 사진  자동 생성된 설명">
                <a:extLst>
                  <a:ext uri="{FF2B5EF4-FFF2-40B4-BE49-F238E27FC236}">
                    <a16:creationId xmlns:a16="http://schemas.microsoft.com/office/drawing/2014/main" id="{73985FCE-2143-96C1-C6DF-45E6CEE3FE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-3348762" y="4338375"/>
                <a:ext cx="1309279" cy="2123894"/>
              </a:xfrm>
              <a:prstGeom prst="rect">
                <a:avLst/>
              </a:prstGeom>
            </p:spPr>
          </p:pic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70D7C2E-76D5-0CA5-4BFB-C7341BB2DE6A}"/>
                </a:ext>
              </a:extLst>
            </p:cNvPr>
            <p:cNvGrpSpPr/>
            <p:nvPr/>
          </p:nvGrpSpPr>
          <p:grpSpPr>
            <a:xfrm>
              <a:off x="4984800" y="4330591"/>
              <a:ext cx="2607201" cy="2608099"/>
              <a:chOff x="563785" y="1442069"/>
              <a:chExt cx="3970303" cy="4456519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7D9AA49C-B9DA-FAA5-966C-1F65A497FA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63785" y="1442069"/>
                <a:ext cx="3970303" cy="4456519"/>
              </a:xfrm>
              <a:prstGeom prst="rect">
                <a:avLst/>
              </a:prstGeom>
            </p:spPr>
          </p:pic>
          <p:pic>
            <p:nvPicPr>
              <p:cNvPr id="64" name="그림 63" descr="텍스트이(가) 표시된 사진  자동 생성된 설명">
                <a:extLst>
                  <a:ext uri="{FF2B5EF4-FFF2-40B4-BE49-F238E27FC236}">
                    <a16:creationId xmlns:a16="http://schemas.microsoft.com/office/drawing/2014/main" id="{53560C59-98C6-BEB1-4CFB-51E9ACE7C9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563150" y="1924842"/>
                <a:ext cx="1971571" cy="34370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462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3D046F6-E848-EF75-7726-950151828177}"/>
              </a:ext>
            </a:extLst>
          </p:cNvPr>
          <p:cNvSpPr txBox="1"/>
          <p:nvPr/>
        </p:nvSpPr>
        <p:spPr>
          <a:xfrm>
            <a:off x="0" y="170797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 인원 </a:t>
            </a:r>
            <a:r>
              <a:rPr lang="en-US" altLang="ko-KR" b="1" dirty="0">
                <a:latin typeface="+mj-ea"/>
                <a:ea typeface="+mj-ea"/>
              </a:rPr>
              <a:t>4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F5546A-2FC6-9D1A-F43B-A6B6D1EB6C06}"/>
              </a:ext>
            </a:extLst>
          </p:cNvPr>
          <p:cNvSpPr txBox="1"/>
          <p:nvPr/>
        </p:nvSpPr>
        <p:spPr>
          <a:xfrm>
            <a:off x="0" y="1328000"/>
            <a:ext cx="51498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변경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이력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관리</a:t>
            </a: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2000" dirty="0">
                <a:effectLst/>
                <a:latin typeface="+mn-ea"/>
                <a:cs typeface="Times New Roman" panose="02020603050405020304" pitchFamily="18" charset="0"/>
              </a:rPr>
              <a:t>감사 및 모니터링 수행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B045FB-779E-53AA-1812-386E24D56721}"/>
              </a:ext>
            </a:extLst>
          </p:cNvPr>
          <p:cNvSpPr txBox="1"/>
          <p:nvPr/>
        </p:nvSpPr>
        <p:spPr>
          <a:xfrm>
            <a:off x="0" y="776393"/>
            <a:ext cx="5629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CM_</a:t>
            </a:r>
            <a:r>
              <a:rPr lang="ko-KR" altLang="en-US" sz="2400" b="1" dirty="0">
                <a:latin typeface="+mj-ea"/>
                <a:ea typeface="+mj-ea"/>
              </a:rPr>
              <a:t>형상관리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B8A70-3D94-A90D-C51B-2F7D4410FE08}"/>
              </a:ext>
            </a:extLst>
          </p:cNvPr>
          <p:cNvSpPr txBox="1"/>
          <p:nvPr/>
        </p:nvSpPr>
        <p:spPr>
          <a:xfrm>
            <a:off x="0" y="1822857"/>
            <a:ext cx="51640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F</a:t>
            </a:r>
            <a:r>
              <a:rPr lang="en-US" altLang="ko-KR" sz="2000" dirty="0">
                <a:latin typeface="+mn-ea"/>
                <a:cs typeface="Times New Roman" panose="02020603050405020304" pitchFamily="18" charset="0"/>
              </a:rPr>
              <a:t>TP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를 이용해 산출물을 효율적으로 통제 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34733-CBDD-4C81-EE47-1DB3EC57DFF7}"/>
              </a:ext>
            </a:extLst>
          </p:cNvPr>
          <p:cNvSpPr txBox="1"/>
          <p:nvPr/>
        </p:nvSpPr>
        <p:spPr>
          <a:xfrm>
            <a:off x="0" y="3159921"/>
            <a:ext cx="699281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Google STT(String To Text) API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를 이용한 음성 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인식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 기능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F00DD6-F6A8-BEE5-F3F2-37E1B82DEC54}"/>
              </a:ext>
            </a:extLst>
          </p:cNvPr>
          <p:cNvSpPr txBox="1"/>
          <p:nvPr/>
        </p:nvSpPr>
        <p:spPr>
          <a:xfrm>
            <a:off x="0" y="2608314"/>
            <a:ext cx="5629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음성인식 채팅 기능 및 </a:t>
            </a:r>
            <a:r>
              <a:rPr lang="en-US" altLang="ko-KR" sz="2400" b="1" dirty="0">
                <a:latin typeface="+mj-ea"/>
                <a:ea typeface="+mj-ea"/>
              </a:rPr>
              <a:t>UI/UX </a:t>
            </a:r>
            <a:r>
              <a:rPr lang="ko-KR" altLang="en-US" sz="2400" b="1" dirty="0">
                <a:latin typeface="+mj-ea"/>
                <a:ea typeface="+mj-ea"/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19A93C-2A91-BD1B-399C-A02F2F5FDE3D}"/>
              </a:ext>
            </a:extLst>
          </p:cNvPr>
          <p:cNvSpPr txBox="1"/>
          <p:nvPr/>
        </p:nvSpPr>
        <p:spPr>
          <a:xfrm>
            <a:off x="0" y="3644737"/>
            <a:ext cx="66118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채팅 시작화면에서 보호자와 사용자를 선택할 수 있게 배치하여 하나의 앱에서 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통합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적으로 관리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71D65D-78D4-81AD-9EA9-119FB98263D7}"/>
              </a:ext>
            </a:extLst>
          </p:cNvPr>
          <p:cNvSpPr txBox="1"/>
          <p:nvPr/>
        </p:nvSpPr>
        <p:spPr>
          <a:xfrm>
            <a:off x="0" y="4432300"/>
            <a:ext cx="72072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사용자의 가독성을 위해 </a:t>
            </a:r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채팅창의 글씨를 굵고 진하게 설정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그림 2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4F4D0EA-BD2A-D176-71C3-863F2A34B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41" y="5712670"/>
            <a:ext cx="6002215" cy="4109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0A353-5258-34BD-42DF-AA707089A217}"/>
              </a:ext>
            </a:extLst>
          </p:cNvPr>
          <p:cNvSpPr txBox="1"/>
          <p:nvPr/>
        </p:nvSpPr>
        <p:spPr>
          <a:xfrm>
            <a:off x="0" y="5119242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시스템 아키텍처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0FFCE-26C6-3475-0D81-8C1AF6EB63E8}"/>
              </a:ext>
            </a:extLst>
          </p:cNvPr>
          <p:cNvSpPr txBox="1"/>
          <p:nvPr/>
        </p:nvSpPr>
        <p:spPr>
          <a:xfrm>
            <a:off x="0" y="9892213"/>
            <a:ext cx="65976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4</a:t>
            </a:r>
            <a:r>
              <a:rPr lang="ko-KR" altLang="en-US" sz="2000" dirty="0">
                <a:effectLst/>
                <a:latin typeface="+mn-ea"/>
                <a:cs typeface="Times New Roman" panose="02020603050405020304" pitchFamily="18" charset="0"/>
              </a:rPr>
              <a:t>개의 층으로 아키텍처 구성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effectLst/>
                <a:latin typeface="+mn-ea"/>
                <a:cs typeface="Times New Roman" panose="02020603050405020304" pitchFamily="18" charset="0"/>
              </a:rPr>
              <a:t>Service, Middleware, Library, Linux Kernel</a:t>
            </a:r>
          </a:p>
        </p:txBody>
      </p:sp>
    </p:spTree>
    <p:extLst>
      <p:ext uri="{BB962C8B-B14F-4D97-AF65-F5344CB8AC3E}">
        <p14:creationId xmlns:p14="http://schemas.microsoft.com/office/powerpoint/2010/main" val="1582542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02F999-28EB-9A2C-F9ED-8C2AF7066A9E}"/>
              </a:ext>
            </a:extLst>
          </p:cNvPr>
          <p:cNvSpPr/>
          <p:nvPr/>
        </p:nvSpPr>
        <p:spPr>
          <a:xfrm>
            <a:off x="2243" y="4403398"/>
            <a:ext cx="7554258" cy="6290001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682B6-3216-BB01-DC63-6560EAAC7171}"/>
              </a:ext>
            </a:extLst>
          </p:cNvPr>
          <p:cNvSpPr txBox="1"/>
          <p:nvPr/>
        </p:nvSpPr>
        <p:spPr>
          <a:xfrm>
            <a:off x="0" y="157488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시스템 구성도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60" name="그림 5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E20C88A-53FD-C937-A49B-22BA8AC679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700"/>
            <a:ext cx="7556500" cy="257622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E714C1D-317B-5B4D-A1BC-6E6B8A7733D9}"/>
              </a:ext>
            </a:extLst>
          </p:cNvPr>
          <p:cNvSpPr txBox="1"/>
          <p:nvPr/>
        </p:nvSpPr>
        <p:spPr>
          <a:xfrm>
            <a:off x="0" y="846114"/>
            <a:ext cx="65976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n-ea"/>
                <a:cs typeface="Times New Roman" panose="02020603050405020304" pitchFamily="18" charset="0"/>
              </a:rPr>
              <a:t>앱에서 제공하는 각 기능의 처리과정을 보여줌</a:t>
            </a:r>
            <a:endParaRPr lang="en-US" altLang="ko-KR" sz="20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7CB32-E223-CD97-CA45-447E8B7108CE}"/>
              </a:ext>
            </a:extLst>
          </p:cNvPr>
          <p:cNvSpPr txBox="1"/>
          <p:nvPr/>
        </p:nvSpPr>
        <p:spPr>
          <a:xfrm>
            <a:off x="0" y="4660900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주요기능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5" name="그림 4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9DC55DBE-23F3-208C-CC8A-28AF61397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8" y="5289451"/>
            <a:ext cx="1440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60358C-9524-8DBA-BB70-4D1F4FC29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4238" y="7073964"/>
            <a:ext cx="1440000" cy="14400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044369DE-3DF5-B84B-AAAE-6578E098E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8" y="8859700"/>
            <a:ext cx="1440000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502166-DBE9-1AE9-A4C1-80D42E5BE050}"/>
              </a:ext>
            </a:extLst>
          </p:cNvPr>
          <p:cNvSpPr txBox="1"/>
          <p:nvPr/>
        </p:nvSpPr>
        <p:spPr>
          <a:xfrm>
            <a:off x="1777498" y="8855248"/>
            <a:ext cx="577656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u="sng" dirty="0">
                <a:latin typeface="+mj-ea"/>
                <a:ea typeface="+mj-ea"/>
              </a:rPr>
              <a:t>푸시알림</a:t>
            </a:r>
            <a:endParaRPr lang="en-US" altLang="ko-KR" sz="2400" b="1" u="sng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지정된 시간에 독거노인에게 알림을 발송하여 직접 방문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통화 등을 하지 않아도 주기적으로 안부 확인 가능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A30C3-A42A-93EE-EEAB-870A4F5A3582}"/>
              </a:ext>
            </a:extLst>
          </p:cNvPr>
          <p:cNvSpPr txBox="1"/>
          <p:nvPr/>
        </p:nvSpPr>
        <p:spPr>
          <a:xfrm>
            <a:off x="1777498" y="7255355"/>
            <a:ext cx="562930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u="sng" dirty="0">
                <a:latin typeface="+mj-ea"/>
                <a:ea typeface="+mj-ea"/>
              </a:rPr>
              <a:t>지도</a:t>
            </a:r>
            <a:endParaRPr lang="en-US" altLang="ko-KR" sz="2400" b="1" u="sng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Google Maps API</a:t>
            </a:r>
            <a:r>
              <a:rPr lang="ko-KR" altLang="en-US" sz="2000" dirty="0">
                <a:latin typeface="+mj-ea"/>
                <a:ea typeface="+mj-ea"/>
              </a:rPr>
              <a:t>를 통해 실시간 현재 위치를 조회하는 기능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1B0FB-7F47-BBA0-3B01-46E23D1AAECD}"/>
              </a:ext>
            </a:extLst>
          </p:cNvPr>
          <p:cNvSpPr txBox="1"/>
          <p:nvPr/>
        </p:nvSpPr>
        <p:spPr>
          <a:xfrm>
            <a:off x="1777498" y="5180999"/>
            <a:ext cx="5629300" cy="16927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u="sng" dirty="0">
                <a:latin typeface="+mj-ea"/>
                <a:ea typeface="+mj-ea"/>
              </a:rPr>
              <a:t>음성인식 채팅</a:t>
            </a:r>
            <a:endParaRPr lang="en-US" altLang="ko-KR" sz="2400" b="1" u="sng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푸시알림으로 온 질문에 대해 텍스트뿐만 아니라 안드로이드 스튜디오에서 내장 </a:t>
            </a:r>
            <a:r>
              <a:rPr lang="en-US" altLang="ko-KR" sz="2000" dirty="0">
                <a:latin typeface="+mj-ea"/>
                <a:ea typeface="+mj-ea"/>
              </a:rPr>
              <a:t>API</a:t>
            </a:r>
            <a:r>
              <a:rPr lang="ko-KR" altLang="en-US" sz="2000" dirty="0">
                <a:latin typeface="+mj-ea"/>
                <a:ea typeface="+mj-ea"/>
              </a:rPr>
              <a:t>로 지원하는 구글 </a:t>
            </a:r>
            <a:r>
              <a:rPr lang="en-US" altLang="ko-KR" sz="2000" dirty="0">
                <a:latin typeface="+mj-ea"/>
                <a:ea typeface="+mj-ea"/>
              </a:rPr>
              <a:t>STT(String To Text), </a:t>
            </a:r>
            <a:r>
              <a:rPr lang="ko-KR" altLang="en-US" sz="2000" dirty="0">
                <a:latin typeface="+mj-ea"/>
                <a:ea typeface="+mj-ea"/>
              </a:rPr>
              <a:t>즉 음성인식 기능을 활용해 채팅할 수 있게 편의성을 높임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406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C2CD1C-FF96-F72D-E8E6-32E62F6D79A7}"/>
              </a:ext>
            </a:extLst>
          </p:cNvPr>
          <p:cNvSpPr txBox="1"/>
          <p:nvPr/>
        </p:nvSpPr>
        <p:spPr>
          <a:xfrm>
            <a:off x="-10146" y="91105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최종 발표 </a:t>
            </a:r>
            <a:r>
              <a:rPr lang="en-US" altLang="ko-KR" sz="2800" b="1" dirty="0">
                <a:latin typeface="+mj-ea"/>
                <a:ea typeface="+mj-ea"/>
              </a:rPr>
              <a:t>PT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FAE563-AE33-C62D-FB78-835BD8E8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6" y="774700"/>
            <a:ext cx="7556500" cy="1888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DDDE87-9EC1-1C6C-F203-2FDFBA603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3365"/>
            <a:ext cx="7556500" cy="1888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23115C-A366-2170-474D-893ED0B4B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4781383"/>
            <a:ext cx="4159250" cy="5912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D1C40D-416E-F3C3-45FC-4647705CE197}"/>
              </a:ext>
            </a:extLst>
          </p:cNvPr>
          <p:cNvSpPr txBox="1"/>
          <p:nvPr/>
        </p:nvSpPr>
        <p:spPr>
          <a:xfrm>
            <a:off x="4540250" y="7475781"/>
            <a:ext cx="28733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성과전시회 판넬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3714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472CAD-224A-BC66-C243-E8B6BDBFAD86}"/>
              </a:ext>
            </a:extLst>
          </p:cNvPr>
          <p:cNvSpPr/>
          <p:nvPr/>
        </p:nvSpPr>
        <p:spPr>
          <a:xfrm>
            <a:off x="2243" y="-26577"/>
            <a:ext cx="7554258" cy="10719978"/>
          </a:xfrm>
          <a:prstGeom prst="rect">
            <a:avLst/>
          </a:prstGeom>
          <a:solidFill>
            <a:srgbClr val="FFA0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AE8BF-4A18-33D4-E1B6-134042E24A3B}"/>
              </a:ext>
            </a:extLst>
          </p:cNvPr>
          <p:cNvSpPr txBox="1"/>
          <p:nvPr/>
        </p:nvSpPr>
        <p:spPr>
          <a:xfrm>
            <a:off x="-832297" y="3583343"/>
            <a:ext cx="922109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아두이노를 활용한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ko-KR" altLang="en-US" sz="5400" b="1" dirty="0">
                <a:latin typeface="+mj-ea"/>
                <a:ea typeface="+mj-ea"/>
              </a:rPr>
              <a:t>일산화탄소 측정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ko-KR" altLang="en-US" sz="5400" b="1" dirty="0">
                <a:latin typeface="+mj-ea"/>
                <a:ea typeface="+mj-ea"/>
              </a:rPr>
              <a:t>무드등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34C5C-E712-0A07-CBB4-66B64163C572}"/>
              </a:ext>
            </a:extLst>
          </p:cNvPr>
          <p:cNvSpPr txBox="1"/>
          <p:nvPr/>
        </p:nvSpPr>
        <p:spPr>
          <a:xfrm>
            <a:off x="-169151" y="6168666"/>
            <a:ext cx="7894799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+mj-ea"/>
                <a:ea typeface="+mj-ea"/>
              </a:rPr>
              <a:t>일산화탄소 중독으로 인한 사고 예방을 위해 일산화탄소의 농도를 측정하여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latin typeface="+mj-ea"/>
                <a:ea typeface="+mj-ea"/>
              </a:rPr>
              <a:t>빛과 경보음으로 알려주는 무드등 및 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latin typeface="+mj-ea"/>
                <a:ea typeface="+mj-ea"/>
              </a:rPr>
              <a:t>제어 애플리케이션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BBAF7-3BE1-666A-59DE-E98D5D87C384}"/>
              </a:ext>
            </a:extLst>
          </p:cNvPr>
          <p:cNvSpPr txBox="1"/>
          <p:nvPr/>
        </p:nvSpPr>
        <p:spPr>
          <a:xfrm>
            <a:off x="79720" y="720602"/>
            <a:ext cx="68227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              설계 및 프로젝트 기본 </a:t>
            </a:r>
            <a:r>
              <a:rPr lang="en-US" altLang="ko-KR" sz="2000" b="1" dirty="0">
                <a:latin typeface="+mj-ea"/>
                <a:ea typeface="+mj-ea"/>
              </a:rPr>
              <a:t>II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| 2021.09 ~ 2021.12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BA97D-C864-7166-E055-4FFC4C166842}"/>
              </a:ext>
            </a:extLst>
          </p:cNvPr>
          <p:cNvSpPr txBox="1"/>
          <p:nvPr/>
        </p:nvSpPr>
        <p:spPr>
          <a:xfrm>
            <a:off x="-93402" y="-24764"/>
            <a:ext cx="15693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latin typeface="+mj-ea"/>
                <a:ea typeface="+mj-ea"/>
              </a:rPr>
              <a:t>06</a:t>
            </a:r>
            <a:endParaRPr lang="ko-KR" altLang="en-US" sz="8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7257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D37B8D86-83BE-1068-143A-B908BA2ED6C2}"/>
              </a:ext>
            </a:extLst>
          </p:cNvPr>
          <p:cNvSpPr/>
          <p:nvPr/>
        </p:nvSpPr>
        <p:spPr>
          <a:xfrm>
            <a:off x="2540" y="3547110"/>
            <a:ext cx="7553960" cy="3475990"/>
          </a:xfrm>
          <a:prstGeom prst="rect">
            <a:avLst/>
          </a:prstGeom>
          <a:solidFill>
            <a:srgbClr val="FFA0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" name="TextBox 1"/>
          <p:cNvSpPr txBox="1">
            <a:spLocks/>
          </p:cNvSpPr>
          <p:nvPr/>
        </p:nvSpPr>
        <p:spPr>
          <a:xfrm rot="0">
            <a:off x="-23495" y="26035"/>
            <a:ext cx="5327015" cy="9531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atin typeface="맑은 고딕" charset="0"/>
                <a:ea typeface="맑은 고딕" charset="0"/>
              </a:rPr>
              <a:t>아두이노를 활용한 일산화탄소 측정 무드</a:t>
            </a:r>
            <a:r>
              <a:rPr lang="ko-KR" altLang="en-US" sz="2800" b="1">
                <a:latin typeface="맑은 고딕" charset="0"/>
                <a:ea typeface="맑은 고딕" charset="0"/>
              </a:rPr>
              <a:t>등 시스템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-23495" y="982980"/>
            <a:ext cx="7519035" cy="132143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</a:rPr>
              <a:t>차박∙캠핑족의 증가</a:t>
            </a:r>
            <a:r>
              <a:rPr lang="en-US" altLang="ko-KR" sz="2000">
                <a:latin typeface="맑은 고딕" charset="0"/>
                <a:ea typeface="맑은 고딕" charset="0"/>
              </a:rPr>
              <a:t>, </a:t>
            </a:r>
            <a:r>
              <a:rPr lang="ko-KR" altLang="en-US" sz="2000">
                <a:latin typeface="맑은 고딕" charset="0"/>
                <a:ea typeface="맑은 고딕" charset="0"/>
              </a:rPr>
              <a:t>일교차가 큰 계절에 일산화탄소 중독 사고가 빈번하게 발생하는 가운데 앱으로 </a:t>
            </a:r>
            <a:r>
              <a:rPr lang="ko-KR" altLang="en-US" sz="2000" b="1">
                <a:latin typeface="맑은 고딕" charset="0"/>
                <a:ea typeface="맑은 고딕" charset="0"/>
              </a:rPr>
              <a:t>한 번에 일산화탄소 감지</a:t>
            </a:r>
            <a:r>
              <a:rPr lang="en-US" altLang="ko-KR" sz="2000" b="1">
                <a:latin typeface="맑은 고딕" charset="0"/>
                <a:ea typeface="맑은 고딕" charset="0"/>
              </a:rPr>
              <a:t>, </a:t>
            </a:r>
            <a:r>
              <a:rPr lang="ko-KR" altLang="en-US" sz="2000" b="1">
                <a:latin typeface="맑은 고딕" charset="0"/>
                <a:ea typeface="맑은 고딕" charset="0"/>
              </a:rPr>
              <a:t>블루투스 스피커</a:t>
            </a:r>
            <a:r>
              <a:rPr lang="en-US" altLang="ko-KR" sz="2000" b="1">
                <a:latin typeface="맑은 고딕" charset="0"/>
                <a:ea typeface="맑은 고딕" charset="0"/>
              </a:rPr>
              <a:t>, </a:t>
            </a:r>
            <a:r>
              <a:rPr lang="ko-KR" altLang="en-US" sz="2000" b="1">
                <a:latin typeface="맑은 고딕" charset="0"/>
                <a:ea typeface="맑은 고딕" charset="0"/>
              </a:rPr>
              <a:t>무드등 기능을 제어할 수 있는 무드등</a:t>
            </a:r>
            <a:r>
              <a:rPr lang="ko-KR" altLang="en-US" sz="2000" b="1">
                <a:latin typeface="맑은 고딕" charset="0"/>
                <a:ea typeface="맑은 고딕" charset="0"/>
              </a:rPr>
              <a:t> </a:t>
            </a:r>
            <a:r>
              <a:rPr lang="ko-KR" altLang="en-US" sz="2000" b="1">
                <a:latin typeface="맑은 고딕" charset="0"/>
                <a:ea typeface="맑은 고딕" charset="0"/>
              </a:rPr>
              <a:t>시스</a:t>
            </a:r>
            <a:r>
              <a:rPr lang="ko-KR" altLang="en-US" sz="2000" b="1">
                <a:latin typeface="맑은 고딕" charset="0"/>
                <a:ea typeface="맑은 고딕" charset="0"/>
              </a:rPr>
              <a:t>템</a:t>
            </a:r>
            <a:r>
              <a:rPr lang="ko-KR" altLang="en-US" sz="2000" b="1">
                <a:latin typeface="맑은 고딕" charset="0"/>
                <a:ea typeface="맑은 고딕" charset="0"/>
              </a:rPr>
              <a:t>입니다</a:t>
            </a:r>
            <a:r>
              <a:rPr lang="en-US" altLang="ko-KR" sz="2000" b="1">
                <a:latin typeface="맑은 고딕" charset="0"/>
                <a:ea typeface="맑은 고딕" charset="0"/>
              </a:rPr>
              <a:t>.</a:t>
            </a:r>
            <a:endParaRPr lang="ko-KR" altLang="en-US" sz="2000" b="1">
              <a:latin typeface="맑은 고딕" charset="0"/>
              <a:ea typeface="맑은 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 rot="0">
            <a:off x="-23495" y="2346960"/>
            <a:ext cx="6197600" cy="52387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800" b="1">
                <a:latin typeface="맑은 고딕" charset="0"/>
                <a:ea typeface="맑은 고딕" charset="0"/>
              </a:rPr>
              <a:t>사용도구 및 기술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 rot="0">
            <a:off x="-23495" y="2825750"/>
            <a:ext cx="7201535" cy="708660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</a:rPr>
              <a:t>사용도구</a:t>
            </a:r>
            <a:r>
              <a:rPr lang="en-US" altLang="ko-KR" sz="2000">
                <a:latin typeface="맑은 고딕" charset="0"/>
                <a:ea typeface="맑은 고딕" charset="0"/>
              </a:rPr>
              <a:t>_MIT App Inventor, Arduino</a:t>
            </a:r>
            <a:endParaRPr lang="ko-KR" altLang="en-US" sz="2000">
              <a:latin typeface="맑은 고딕" charset="0"/>
              <a:ea typeface="맑은 고딕" charset="0"/>
            </a:endParaRPr>
          </a:p>
          <a:p>
            <a:pPr marL="0" indent="0" latinLnBrk="0">
              <a:buFontTx/>
              <a:buNone/>
            </a:pPr>
            <a:r>
              <a:rPr lang="ko-KR" altLang="en-US" sz="2000">
                <a:latin typeface="맑은 고딕" charset="0"/>
                <a:ea typeface="맑은 고딕" charset="0"/>
              </a:rPr>
              <a:t>사용기술</a:t>
            </a:r>
            <a:r>
              <a:rPr lang="en-US" altLang="ko-KR" sz="2000">
                <a:latin typeface="맑은 고딕" charset="0"/>
                <a:ea typeface="맑은 고딕" charset="0"/>
              </a:rPr>
              <a:t>_C/C++</a:t>
            </a:r>
            <a:endParaRPr lang="ko-KR" altLang="en-US" sz="2000">
              <a:latin typeface="맑은 고딕" charset="0"/>
              <a:ea typeface="맑은 고딕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03354B-782D-39DA-C11A-92396FB2CA53}"/>
              </a:ext>
            </a:extLst>
          </p:cNvPr>
          <p:cNvGrpSpPr/>
          <p:nvPr/>
        </p:nvGrpSpPr>
        <p:grpSpPr>
          <a:xfrm>
            <a:off x="120650" y="3637915"/>
            <a:ext cx="2756535" cy="3231515"/>
            <a:chOff x="120650" y="3637915"/>
            <a:chExt cx="2756535" cy="323151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133D1F7-3CBA-CD7B-01E7-6400BBAA6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575" y="3637915"/>
              <a:ext cx="1324610" cy="323151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0D334C-33F1-8104-3CDC-BB2B803E1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0" y="3637915"/>
              <a:ext cx="1341120" cy="323151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D3C438-E5DC-3D4B-DCD7-826520B88266}"/>
              </a:ext>
            </a:extLst>
          </p:cNvPr>
          <p:cNvGrpSpPr/>
          <p:nvPr/>
        </p:nvGrpSpPr>
        <p:grpSpPr>
          <a:xfrm>
            <a:off x="2959100" y="3646805"/>
            <a:ext cx="2966085" cy="3231515"/>
            <a:chOff x="2959100" y="3646805"/>
            <a:chExt cx="2966085" cy="323151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C6C6339-E4FC-57BA-AFB6-EFDCB4297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880" y="3646805"/>
              <a:ext cx="1424305" cy="323151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07D01A8-80DC-DB0D-2C52-9B3E45DB1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00" y="3646805"/>
              <a:ext cx="1442085" cy="3231515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B1601846-A0E7-E4BE-3FF6-B324899A82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25" y="3646805"/>
            <a:ext cx="1445260" cy="3231515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78E9EA03-F680-8A11-14F0-C10554D3C957}"/>
              </a:ext>
            </a:extLst>
          </p:cNvPr>
          <p:cNvGrpSpPr/>
          <p:nvPr/>
        </p:nvGrpSpPr>
        <p:grpSpPr>
          <a:xfrm>
            <a:off x="95885" y="7331710"/>
            <a:ext cx="2787650" cy="2797175"/>
            <a:chOff x="95885" y="7331710"/>
            <a:chExt cx="2787650" cy="279717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8BD7A03-F173-5334-4DD8-C2889FB21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885" y="7331710"/>
              <a:ext cx="1393825" cy="142240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26F64AF0-B0FD-6AD4-FFEC-F85B3D5C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00835" y="7331710"/>
              <a:ext cx="1282700" cy="1411605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69C6ADF-EADC-FF87-FF62-64FE19F56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885" y="8816340"/>
              <a:ext cx="1393825" cy="1311910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0FBED52D-8F47-85D0-FCA3-0ED59FAB7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00835" y="8816340"/>
              <a:ext cx="1282700" cy="130619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7DBDF31-78A0-0514-1DB6-E2FE6D1BB559}"/>
              </a:ext>
            </a:extLst>
          </p:cNvPr>
          <p:cNvSpPr txBox="1"/>
          <p:nvPr/>
        </p:nvSpPr>
        <p:spPr>
          <a:xfrm>
            <a:off x="3066415" y="7329805"/>
            <a:ext cx="5629275" cy="5232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개발인원 </a:t>
            </a:r>
            <a:r>
              <a:rPr lang="en-US" altLang="ko-KR" b="1" dirty="0">
                <a:latin typeface="+mj-ea"/>
                <a:ea typeface="+mj-ea"/>
              </a:rPr>
              <a:t>3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4A282-A45D-AD98-E422-71095BBDCD74}"/>
              </a:ext>
            </a:extLst>
          </p:cNvPr>
          <p:cNvSpPr txBox="1"/>
          <p:nvPr/>
        </p:nvSpPr>
        <p:spPr>
          <a:xfrm>
            <a:off x="3066415" y="7950200"/>
            <a:ext cx="4349750" cy="2341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앱 </a:t>
            </a:r>
            <a:r>
              <a:rPr lang="en-US" altLang="ko-KR" sz="2000" dirty="0">
                <a:latin typeface="+mj-ea"/>
                <a:ea typeface="+mj-ea"/>
              </a:rPr>
              <a:t>UI, UX </a:t>
            </a:r>
            <a:r>
              <a:rPr lang="ko-KR" altLang="en-US" sz="2000" dirty="0">
                <a:latin typeface="+mj-ea"/>
                <a:ea typeface="+mj-ea"/>
              </a:rPr>
              <a:t>개발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조명제어 및 </a:t>
            </a:r>
            <a:r>
              <a:rPr lang="en-US" altLang="ko-KR" sz="2000" dirty="0"/>
              <a:t>CO </a:t>
            </a:r>
            <a:r>
              <a:rPr lang="ko-KR" altLang="en-US" sz="2000" dirty="0"/>
              <a:t>감지</a:t>
            </a:r>
            <a:r>
              <a:rPr lang="en-US" altLang="ko-KR" sz="2000" dirty="0"/>
              <a:t>,  </a:t>
            </a:r>
            <a:r>
              <a:rPr lang="ko-KR" altLang="en-US" sz="2000" dirty="0"/>
              <a:t>음악 재생 및 블루투스 연결과  종료 기능 앱인벤터 코드 구현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라즈베리파이와 네오픽셀 연결</a:t>
            </a:r>
          </a:p>
        </p:txBody>
      </p:sp>
    </p:spTree>
    <p:extLst>
      <p:ext uri="{BB962C8B-B14F-4D97-AF65-F5344CB8AC3E}">
        <p14:creationId xmlns:p14="http://schemas.microsoft.com/office/powerpoint/2010/main" val="2942593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BBD15C2-77ED-D957-2A57-4CE898F44889}"/>
              </a:ext>
            </a:extLst>
          </p:cNvPr>
          <p:cNvGrpSpPr/>
          <p:nvPr/>
        </p:nvGrpSpPr>
        <p:grpSpPr>
          <a:xfrm>
            <a:off x="-360065" y="2868024"/>
            <a:ext cx="9260838" cy="2422519"/>
            <a:chOff x="-430971" y="1699073"/>
            <a:chExt cx="9260838" cy="242251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13F2722-9FE6-2239-C891-6B305A752FBB}"/>
                </a:ext>
              </a:extLst>
            </p:cNvPr>
            <p:cNvSpPr/>
            <p:nvPr/>
          </p:nvSpPr>
          <p:spPr>
            <a:xfrm>
              <a:off x="0" y="1699073"/>
              <a:ext cx="928687" cy="945499"/>
            </a:xfrm>
            <a:prstGeom prst="ellipse">
              <a:avLst/>
            </a:prstGeom>
            <a:solidFill>
              <a:srgbClr val="FFA0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Object 15">
              <a:extLst>
                <a:ext uri="{FF2B5EF4-FFF2-40B4-BE49-F238E27FC236}">
                  <a16:creationId xmlns:a16="http://schemas.microsoft.com/office/drawing/2014/main" id="{10B2EAFC-C83A-2BAA-D480-91603BF4508E}"/>
                </a:ext>
              </a:extLst>
            </p:cNvPr>
            <p:cNvSpPr txBox="1"/>
            <p:nvPr/>
          </p:nvSpPr>
          <p:spPr>
            <a:xfrm>
              <a:off x="-430971" y="1881260"/>
              <a:ext cx="2592122" cy="141008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000" b="1" kern="0" spc="-1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Noto Sans CJK KR Regular" pitchFamily="34" charset="0"/>
                </a:rPr>
                <a:t>0  6</a:t>
              </a:r>
              <a:endParaRPr 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55146-69F5-1A44-D054-12E7410730F2}"/>
                </a:ext>
              </a:extLst>
            </p:cNvPr>
            <p:cNvSpPr txBox="1"/>
            <p:nvPr/>
          </p:nvSpPr>
          <p:spPr>
            <a:xfrm>
              <a:off x="1416050" y="2827590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+mj-ea"/>
                  <a:ea typeface="+mj-ea"/>
                </a:rPr>
                <a:t>2021.09 ~ 2021.12 – </a:t>
              </a:r>
              <a:r>
                <a:rPr lang="ko-KR" altLang="en-US" sz="2200" dirty="0">
                  <a:latin typeface="+mj-ea"/>
                  <a:ea typeface="+mj-ea"/>
                </a:rPr>
                <a:t>개발인원 </a:t>
              </a:r>
              <a:r>
                <a:rPr lang="en-US" altLang="ko-KR" sz="2200" dirty="0">
                  <a:latin typeface="+mj-ea"/>
                  <a:ea typeface="+mj-ea"/>
                </a:rPr>
                <a:t>3</a:t>
              </a:r>
              <a:r>
                <a:rPr lang="ko-KR" altLang="en-US" sz="2200" dirty="0">
                  <a:latin typeface="+mj-ea"/>
                  <a:ea typeface="+mj-ea"/>
                </a:rPr>
                <a:t>인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5A8E0A-1C2B-8F5B-9A70-F8AB07E0D5F9}"/>
                </a:ext>
              </a:extLst>
            </p:cNvPr>
            <p:cNvSpPr txBox="1"/>
            <p:nvPr/>
          </p:nvSpPr>
          <p:spPr>
            <a:xfrm>
              <a:off x="1416050" y="1860127"/>
              <a:ext cx="741381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latin typeface="+mj-ea"/>
                  <a:ea typeface="+mj-ea"/>
                </a:rPr>
                <a:t>아두이노를 활용한 일산화탄소</a:t>
              </a:r>
              <a:endParaRPr lang="en-US" altLang="ko-KR" sz="2600" b="1" dirty="0">
                <a:latin typeface="+mj-ea"/>
                <a:ea typeface="+mj-ea"/>
              </a:endParaRPr>
            </a:p>
            <a:p>
              <a:r>
                <a:rPr lang="ko-KR" altLang="en-US" sz="2600" b="1" dirty="0">
                  <a:latin typeface="+mj-ea"/>
                  <a:ea typeface="+mj-ea"/>
                </a:rPr>
                <a:t>측정</a:t>
              </a:r>
              <a:r>
                <a:rPr lang="en-US" altLang="ko-KR" sz="2600" b="1" dirty="0">
                  <a:latin typeface="+mj-ea"/>
                  <a:ea typeface="+mj-ea"/>
                </a:rPr>
                <a:t> </a:t>
              </a:r>
              <a:r>
                <a:rPr lang="ko-KR" altLang="en-US" sz="2600" b="1" dirty="0">
                  <a:latin typeface="+mj-ea"/>
                  <a:ea typeface="+mj-ea"/>
                </a:rPr>
                <a:t>무드등 시스템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B12A80-A49F-0DBF-7C97-AF9D4F88E7C2}"/>
                </a:ext>
              </a:extLst>
            </p:cNvPr>
            <p:cNvSpPr txBox="1"/>
            <p:nvPr/>
          </p:nvSpPr>
          <p:spPr>
            <a:xfrm>
              <a:off x="1416050" y="3352151"/>
              <a:ext cx="7010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역할</a:t>
              </a:r>
              <a:r>
                <a:rPr lang="en-US" altLang="ko-KR" sz="2200" dirty="0">
                  <a:latin typeface="+mj-ea"/>
                  <a:ea typeface="+mj-ea"/>
                </a:rPr>
                <a:t>_</a:t>
              </a:r>
              <a:r>
                <a:rPr lang="ko-KR" altLang="en-US" sz="2200" dirty="0">
                  <a:latin typeface="+mj-ea"/>
                  <a:ea typeface="+mj-ea"/>
                </a:rPr>
                <a:t>무드등 제어 </a:t>
              </a:r>
              <a:r>
                <a:rPr lang="en-US" altLang="ko-KR" sz="2200" dirty="0">
                  <a:latin typeface="+mj-ea"/>
                  <a:ea typeface="+mj-ea"/>
                </a:rPr>
                <a:t>App UI </a:t>
              </a:r>
              <a:r>
                <a:rPr lang="ko-KR" altLang="en-US" sz="2200" dirty="0">
                  <a:latin typeface="+mj-ea"/>
                  <a:ea typeface="+mj-ea"/>
                </a:rPr>
                <a:t>및 기능 개발</a:t>
              </a:r>
              <a:r>
                <a:rPr lang="en-US" altLang="ko-KR" sz="2200" dirty="0">
                  <a:latin typeface="+mj-ea"/>
                  <a:ea typeface="+mj-ea"/>
                </a:rPr>
                <a:t> </a:t>
              </a:r>
              <a:r>
                <a:rPr lang="ko-KR" altLang="en-US" sz="2200" dirty="0">
                  <a:latin typeface="+mj-ea"/>
                  <a:ea typeface="+mj-ea"/>
                </a:rPr>
                <a:t>및 </a:t>
              </a:r>
              <a:endParaRPr lang="en-US" altLang="ko-KR" sz="2200" dirty="0">
                <a:latin typeface="+mj-ea"/>
                <a:ea typeface="+mj-ea"/>
              </a:endParaRPr>
            </a:p>
            <a:p>
              <a:r>
                <a:rPr lang="ko-KR" altLang="en-US" sz="2200" dirty="0">
                  <a:latin typeface="+mj-ea"/>
                  <a:ea typeface="+mj-ea"/>
                </a:rPr>
                <a:t>하드웨어 연동 보조 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B0219F1-04B8-794D-C808-D75F16DA32C7}"/>
              </a:ext>
            </a:extLst>
          </p:cNvPr>
          <p:cNvGrpSpPr/>
          <p:nvPr/>
        </p:nvGrpSpPr>
        <p:grpSpPr>
          <a:xfrm>
            <a:off x="-360065" y="5672802"/>
            <a:ext cx="9260838" cy="2167401"/>
            <a:chOff x="-430971" y="1699073"/>
            <a:chExt cx="9260838" cy="2167401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DEF4261-33E0-C2D5-D290-036F92588F32}"/>
                </a:ext>
              </a:extLst>
            </p:cNvPr>
            <p:cNvSpPr/>
            <p:nvPr/>
          </p:nvSpPr>
          <p:spPr>
            <a:xfrm>
              <a:off x="0" y="1699073"/>
              <a:ext cx="928687" cy="945499"/>
            </a:xfrm>
            <a:prstGeom prst="ellipse">
              <a:avLst/>
            </a:prstGeom>
            <a:solidFill>
              <a:srgbClr val="33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Object 15">
              <a:extLst>
                <a:ext uri="{FF2B5EF4-FFF2-40B4-BE49-F238E27FC236}">
                  <a16:creationId xmlns:a16="http://schemas.microsoft.com/office/drawing/2014/main" id="{F579BB26-4F68-C84B-F494-6B038B0770C0}"/>
                </a:ext>
              </a:extLst>
            </p:cNvPr>
            <p:cNvSpPr txBox="1"/>
            <p:nvPr/>
          </p:nvSpPr>
          <p:spPr>
            <a:xfrm>
              <a:off x="-430971" y="1881260"/>
              <a:ext cx="2592122" cy="141008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000" b="1" kern="0" spc="-1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Noto Sans CJK KR Regular" pitchFamily="34" charset="0"/>
                </a:rPr>
                <a:t>0  7</a:t>
              </a:r>
              <a:endParaRPr 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FEB593-0EB5-7B3F-31CB-E6783F3F921A}"/>
                </a:ext>
              </a:extLst>
            </p:cNvPr>
            <p:cNvSpPr txBox="1"/>
            <p:nvPr/>
          </p:nvSpPr>
          <p:spPr>
            <a:xfrm>
              <a:off x="1405879" y="2531541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+mj-ea"/>
                  <a:ea typeface="+mj-ea"/>
                </a:rPr>
                <a:t>2021.03 ~ 2021.06 – </a:t>
              </a:r>
              <a:r>
                <a:rPr lang="ko-KR" altLang="en-US" sz="2200" dirty="0">
                  <a:latin typeface="+mj-ea"/>
                  <a:ea typeface="+mj-ea"/>
                </a:rPr>
                <a:t>개발인원 </a:t>
              </a:r>
              <a:r>
                <a:rPr lang="en-US" altLang="ko-KR" sz="2200" dirty="0">
                  <a:latin typeface="+mj-ea"/>
                  <a:ea typeface="+mj-ea"/>
                </a:rPr>
                <a:t>4</a:t>
              </a:r>
              <a:r>
                <a:rPr lang="ko-KR" altLang="en-US" sz="2200" dirty="0">
                  <a:latin typeface="+mj-ea"/>
                  <a:ea typeface="+mj-ea"/>
                </a:rPr>
                <a:t>인</a:t>
              </a:r>
              <a:r>
                <a:rPr lang="en-US" altLang="ko-KR" sz="2200" dirty="0">
                  <a:latin typeface="+mj-ea"/>
                  <a:ea typeface="+mj-ea"/>
                </a:rPr>
                <a:t> </a:t>
              </a:r>
              <a:endParaRPr lang="ko-KR" altLang="en-US" sz="2200" dirty="0"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A3BFF7-7396-12BF-8DFC-6B9FF6274C33}"/>
                </a:ext>
              </a:extLst>
            </p:cNvPr>
            <p:cNvSpPr txBox="1"/>
            <p:nvPr/>
          </p:nvSpPr>
          <p:spPr>
            <a:xfrm>
              <a:off x="1416050" y="1860127"/>
              <a:ext cx="74138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latin typeface="+mj-ea"/>
                  <a:ea typeface="+mj-ea"/>
                </a:rPr>
                <a:t>웹크롤링을 활용한 메뉴 추천 시스템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9354E8-E898-5A1F-FE1F-B46480D28E34}"/>
                </a:ext>
              </a:extLst>
            </p:cNvPr>
            <p:cNvSpPr txBox="1"/>
            <p:nvPr/>
          </p:nvSpPr>
          <p:spPr>
            <a:xfrm>
              <a:off x="1405879" y="3097033"/>
              <a:ext cx="7010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역할</a:t>
              </a:r>
              <a:r>
                <a:rPr lang="en-US" altLang="ko-KR" sz="2200" dirty="0">
                  <a:latin typeface="+mj-ea"/>
                  <a:ea typeface="+mj-ea"/>
                </a:rPr>
                <a:t>_</a:t>
              </a:r>
              <a:r>
                <a:rPr lang="ko-KR" altLang="en-US" sz="2200" dirty="0">
                  <a:latin typeface="+mj-ea"/>
                  <a:ea typeface="+mj-ea"/>
                </a:rPr>
                <a:t>검색한 음식에 대한 유튜브 먹방 </a:t>
              </a:r>
              <a:endParaRPr lang="en-US" altLang="ko-KR" sz="2200" dirty="0">
                <a:latin typeface="+mj-ea"/>
                <a:ea typeface="+mj-ea"/>
              </a:endParaRPr>
            </a:p>
            <a:p>
              <a:r>
                <a:rPr lang="ko-KR" altLang="en-US" sz="2200" dirty="0">
                  <a:latin typeface="+mj-ea"/>
                  <a:ea typeface="+mj-ea"/>
                </a:rPr>
                <a:t>영상</a:t>
              </a:r>
              <a:r>
                <a:rPr lang="en-US" altLang="ko-KR" sz="2200" dirty="0">
                  <a:latin typeface="+mj-ea"/>
                  <a:ea typeface="+mj-ea"/>
                </a:rPr>
                <a:t> </a:t>
              </a:r>
              <a:r>
                <a:rPr lang="ko-KR" altLang="en-US" sz="2200" dirty="0">
                  <a:latin typeface="+mj-ea"/>
                  <a:ea typeface="+mj-ea"/>
                </a:rPr>
                <a:t>웹크롤링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5EB662A-3058-74DF-0E26-7455690F3D08}"/>
              </a:ext>
            </a:extLst>
          </p:cNvPr>
          <p:cNvGrpSpPr/>
          <p:nvPr/>
        </p:nvGrpSpPr>
        <p:grpSpPr>
          <a:xfrm>
            <a:off x="-360065" y="8222463"/>
            <a:ext cx="8858691" cy="2242897"/>
            <a:chOff x="-315509" y="8218558"/>
            <a:chExt cx="8858691" cy="2242897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0F24C54-09F8-4315-CE99-EE64751AEC21}"/>
                </a:ext>
              </a:extLst>
            </p:cNvPr>
            <p:cNvSpPr/>
            <p:nvPr/>
          </p:nvSpPr>
          <p:spPr>
            <a:xfrm>
              <a:off x="152865" y="8218558"/>
              <a:ext cx="928687" cy="94549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41A2A381-2B45-0E04-DB9D-FC9A2CD4EC2B}"/>
                </a:ext>
              </a:extLst>
            </p:cNvPr>
            <p:cNvSpPr txBox="1"/>
            <p:nvPr/>
          </p:nvSpPr>
          <p:spPr>
            <a:xfrm>
              <a:off x="-315509" y="8386807"/>
              <a:ext cx="2592122" cy="141008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000" b="1" kern="0" spc="-1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Noto Sans CJK KR Regular" pitchFamily="34" charset="0"/>
                </a:rPr>
                <a:t>08</a:t>
              </a:r>
              <a:endParaRPr 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A4C359-C266-5F53-9316-2CC157542301}"/>
                </a:ext>
              </a:extLst>
            </p:cNvPr>
            <p:cNvSpPr txBox="1"/>
            <p:nvPr/>
          </p:nvSpPr>
          <p:spPr>
            <a:xfrm>
              <a:off x="1532782" y="9073510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2200" dirty="0"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5A2D45-A82C-B0C7-4B71-3CE8B0110584}"/>
                </a:ext>
              </a:extLst>
            </p:cNvPr>
            <p:cNvSpPr txBox="1"/>
            <p:nvPr/>
          </p:nvSpPr>
          <p:spPr>
            <a:xfrm>
              <a:off x="1532782" y="8486401"/>
              <a:ext cx="604735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latin typeface="+mj-ea"/>
                  <a:ea typeface="+mj-ea"/>
                </a:rPr>
                <a:t>기타 프로젝트</a:t>
              </a:r>
              <a:r>
                <a:rPr lang="en-US" altLang="ko-KR" sz="2000" b="1" dirty="0">
                  <a:latin typeface="+mj-ea"/>
                  <a:ea typeface="+mj-ea"/>
                </a:rPr>
                <a:t>(*2</a:t>
              </a:r>
              <a:r>
                <a:rPr lang="ko-KR" altLang="en-US" sz="2000" b="1" dirty="0">
                  <a:latin typeface="+mj-ea"/>
                  <a:ea typeface="+mj-ea"/>
                </a:rPr>
                <a:t>개의 프로젝트로 구성</a:t>
              </a:r>
              <a:r>
                <a:rPr lang="en-US" altLang="ko-KR" sz="2000" b="1" dirty="0">
                  <a:latin typeface="+mj-ea"/>
                  <a:ea typeface="+mj-ea"/>
                </a:rPr>
                <a:t>)</a:t>
              </a:r>
              <a:endParaRPr lang="ko-KR" altLang="en-US" sz="2600" b="1" dirty="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FB9C69-9EE0-8EE9-140B-5B9DAB9D423B}"/>
                </a:ext>
              </a:extLst>
            </p:cNvPr>
            <p:cNvSpPr txBox="1"/>
            <p:nvPr/>
          </p:nvSpPr>
          <p:spPr>
            <a:xfrm>
              <a:off x="1549926" y="9091849"/>
              <a:ext cx="6051130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100" dirty="0">
                  <a:latin typeface="+mj-ea"/>
                  <a:ea typeface="+mj-ea"/>
                </a:rPr>
                <a:t>Spring</a:t>
              </a:r>
              <a:r>
                <a:rPr lang="ko-KR" altLang="en-US" sz="2100" dirty="0">
                  <a:latin typeface="+mj-ea"/>
                  <a:ea typeface="+mj-ea"/>
                </a:rPr>
                <a:t> </a:t>
              </a:r>
              <a:r>
                <a:rPr lang="en-US" altLang="ko-KR" sz="2100" dirty="0">
                  <a:latin typeface="+mj-ea"/>
                  <a:ea typeface="+mj-ea"/>
                </a:rPr>
                <a:t>MVC</a:t>
              </a:r>
              <a:r>
                <a:rPr lang="ko-KR" altLang="en-US" sz="2100" dirty="0">
                  <a:latin typeface="+mj-ea"/>
                  <a:ea typeface="+mj-ea"/>
                </a:rPr>
                <a:t>를 활용한 답변형게시판</a:t>
              </a:r>
              <a:r>
                <a:rPr lang="en-US" altLang="ko-KR" sz="2100" dirty="0">
                  <a:latin typeface="+mj-ea"/>
                  <a:ea typeface="+mj-ea"/>
                </a:rPr>
                <a:t>(2023.10) </a:t>
              </a:r>
              <a:r>
                <a:rPr lang="en-US" altLang="ko-KR" sz="2000" dirty="0">
                  <a:latin typeface="+mj-ea"/>
                  <a:ea typeface="+mj-ea"/>
                </a:rPr>
                <a:t>– </a:t>
              </a:r>
              <a:r>
                <a:rPr lang="ko-KR" altLang="en-US" sz="2000" dirty="0">
                  <a:latin typeface="+mj-ea"/>
                  <a:ea typeface="+mj-ea"/>
                </a:rPr>
                <a:t>개인프로젝트</a:t>
              </a:r>
              <a:endParaRPr lang="en-US" altLang="ko-KR" sz="2100" dirty="0">
                <a:latin typeface="+mj-ea"/>
                <a:ea typeface="+mj-ea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100" dirty="0">
                  <a:latin typeface="+mj-ea"/>
                  <a:ea typeface="+mj-ea"/>
                </a:rPr>
                <a:t>강아지 품종 분류 웹페이지</a:t>
              </a:r>
              <a:r>
                <a:rPr lang="en-US" altLang="ko-KR" sz="2100" dirty="0">
                  <a:latin typeface="+mj-ea"/>
                  <a:ea typeface="+mj-ea"/>
                </a:rPr>
                <a:t>(2022.11 ~ 2022.12) </a:t>
              </a:r>
              <a:r>
                <a:rPr lang="en-US" altLang="ko-KR" sz="2000" dirty="0">
                  <a:latin typeface="+mj-ea"/>
                  <a:ea typeface="+mj-ea"/>
                </a:rPr>
                <a:t>– </a:t>
              </a:r>
              <a:r>
                <a:rPr lang="ko-KR" altLang="en-US" sz="2000" dirty="0">
                  <a:latin typeface="+mj-ea"/>
                  <a:ea typeface="+mj-ea"/>
                </a:rPr>
                <a:t>개발인원 </a:t>
              </a:r>
              <a:r>
                <a:rPr lang="en-US" altLang="ko-KR" sz="2000" dirty="0">
                  <a:latin typeface="+mj-ea"/>
                  <a:ea typeface="+mj-ea"/>
                </a:rPr>
                <a:t>2</a:t>
              </a:r>
              <a:r>
                <a:rPr lang="ko-KR" altLang="en-US" sz="2000" dirty="0">
                  <a:latin typeface="+mj-ea"/>
                  <a:ea typeface="+mj-ea"/>
                </a:rPr>
                <a:t>인</a:t>
              </a:r>
              <a:r>
                <a:rPr lang="en-US" altLang="ko-KR" sz="2000" dirty="0">
                  <a:latin typeface="+mj-ea"/>
                  <a:ea typeface="+mj-ea"/>
                </a:rPr>
                <a:t> </a:t>
              </a:r>
              <a:endParaRPr lang="ko-KR" altLang="en-US" sz="2100" dirty="0">
                <a:latin typeface="+mj-ea"/>
                <a:ea typeface="+mj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42F9BFD-9E92-0D8C-062F-4C5589BF6699}"/>
              </a:ext>
            </a:extLst>
          </p:cNvPr>
          <p:cNvGrpSpPr/>
          <p:nvPr/>
        </p:nvGrpSpPr>
        <p:grpSpPr>
          <a:xfrm>
            <a:off x="-360065" y="675365"/>
            <a:ext cx="8858691" cy="1810400"/>
            <a:chOff x="-468374" y="7261314"/>
            <a:chExt cx="8858691" cy="181040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1252AB2-9828-21C9-898C-E618680A506F}"/>
                </a:ext>
              </a:extLst>
            </p:cNvPr>
            <p:cNvSpPr/>
            <p:nvPr/>
          </p:nvSpPr>
          <p:spPr>
            <a:xfrm>
              <a:off x="0" y="7261314"/>
              <a:ext cx="928687" cy="945499"/>
            </a:xfrm>
            <a:prstGeom prst="ellipse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bject 15">
              <a:extLst>
                <a:ext uri="{FF2B5EF4-FFF2-40B4-BE49-F238E27FC236}">
                  <a16:creationId xmlns:a16="http://schemas.microsoft.com/office/drawing/2014/main" id="{08465889-B9F9-42AF-91A5-6A01DE80FB46}"/>
                </a:ext>
              </a:extLst>
            </p:cNvPr>
            <p:cNvSpPr txBox="1"/>
            <p:nvPr/>
          </p:nvSpPr>
          <p:spPr>
            <a:xfrm>
              <a:off x="-468374" y="7429563"/>
              <a:ext cx="2592122" cy="141008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7000" b="1" kern="0" spc="-17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  <a:cs typeface="Noto Sans CJK KR Regular" pitchFamily="34" charset="0"/>
                </a:rPr>
                <a:t>0  5 </a:t>
              </a:r>
              <a:endParaRPr lang="en-US" sz="7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908D17-D0D7-C8ED-A60D-97A860E305E4}"/>
                </a:ext>
              </a:extLst>
            </p:cNvPr>
            <p:cNvSpPr txBox="1"/>
            <p:nvPr/>
          </p:nvSpPr>
          <p:spPr>
            <a:xfrm>
              <a:off x="1379917" y="8116266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dirty="0">
                  <a:latin typeface="+mj-ea"/>
                  <a:ea typeface="+mj-ea"/>
                </a:rPr>
                <a:t>2022.03 ~ 2022.06 – </a:t>
              </a:r>
              <a:r>
                <a:rPr lang="ko-KR" altLang="en-US" sz="2200" dirty="0">
                  <a:latin typeface="+mj-ea"/>
                  <a:ea typeface="+mj-ea"/>
                </a:rPr>
                <a:t>개발인원 </a:t>
              </a:r>
              <a:r>
                <a:rPr lang="en-US" altLang="ko-KR" sz="2200" dirty="0">
                  <a:latin typeface="+mj-ea"/>
                  <a:ea typeface="+mj-ea"/>
                </a:rPr>
                <a:t>6</a:t>
              </a:r>
              <a:r>
                <a:rPr lang="ko-KR" altLang="en-US" sz="2200" dirty="0">
                  <a:latin typeface="+mj-ea"/>
                  <a:ea typeface="+mj-ea"/>
                </a:rPr>
                <a:t>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7DF7B3-2CB2-C1B1-4C13-20FB14781454}"/>
                </a:ext>
              </a:extLst>
            </p:cNvPr>
            <p:cNvSpPr txBox="1"/>
            <p:nvPr/>
          </p:nvSpPr>
          <p:spPr>
            <a:xfrm>
              <a:off x="1379917" y="7529157"/>
              <a:ext cx="604735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latin typeface="+mj-ea"/>
                  <a:ea typeface="+mj-ea"/>
                </a:rPr>
                <a:t>독거노인 안부 확인 및 케어 보조 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469C27-C5DD-1E9E-7E2C-511A8BB4F4B3}"/>
                </a:ext>
              </a:extLst>
            </p:cNvPr>
            <p:cNvSpPr txBox="1"/>
            <p:nvPr/>
          </p:nvSpPr>
          <p:spPr>
            <a:xfrm>
              <a:off x="1379917" y="8640827"/>
              <a:ext cx="7010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+mj-ea"/>
                  <a:ea typeface="+mj-ea"/>
                </a:rPr>
                <a:t>역할</a:t>
              </a:r>
              <a:r>
                <a:rPr lang="en-US" altLang="ko-KR" sz="2200" dirty="0">
                  <a:latin typeface="+mj-ea"/>
                  <a:ea typeface="+mj-ea"/>
                </a:rPr>
                <a:t>_App UI </a:t>
              </a:r>
              <a:r>
                <a:rPr lang="ko-KR" altLang="en-US" sz="2200" dirty="0">
                  <a:latin typeface="+mj-ea"/>
                  <a:ea typeface="+mj-ea"/>
                </a:rPr>
                <a:t>및 채팅창</a:t>
              </a:r>
              <a:r>
                <a:rPr lang="en-US" altLang="ko-KR" sz="2200" dirty="0">
                  <a:latin typeface="+mj-ea"/>
                  <a:ea typeface="+mj-ea"/>
                </a:rPr>
                <a:t>, </a:t>
              </a:r>
              <a:r>
                <a:rPr lang="ko-KR" altLang="en-US" sz="2200" dirty="0">
                  <a:latin typeface="+mj-ea"/>
                  <a:ea typeface="+mj-ea"/>
                </a:rPr>
                <a:t>음성인식 기능 개발</a:t>
              </a:r>
              <a:r>
                <a:rPr lang="en-US" altLang="ko-KR" sz="2200" dirty="0">
                  <a:latin typeface="+mj-ea"/>
                  <a:ea typeface="+mj-ea"/>
                </a:rPr>
                <a:t> </a:t>
              </a:r>
              <a:endParaRPr lang="ko-KR" altLang="en-US" sz="2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060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C0695-A862-B74F-0A87-2DD37873AC77}"/>
              </a:ext>
            </a:extLst>
          </p:cNvPr>
          <p:cNvSpPr txBox="1"/>
          <p:nvPr/>
        </p:nvSpPr>
        <p:spPr>
          <a:xfrm>
            <a:off x="-1466" y="35737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주요기능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58653B-43CC-9F4D-4BB5-ADF45F3560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1155" r="1435" b="1294"/>
          <a:stretch/>
        </p:blipFill>
        <p:spPr>
          <a:xfrm>
            <a:off x="3553885" y="864501"/>
            <a:ext cx="3581399" cy="369397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2AA642A-C617-8C19-A15A-A5D80DDBB74D}"/>
              </a:ext>
            </a:extLst>
          </p:cNvPr>
          <p:cNvGrpSpPr/>
          <p:nvPr/>
        </p:nvGrpSpPr>
        <p:grpSpPr>
          <a:xfrm>
            <a:off x="609128" y="1765300"/>
            <a:ext cx="2559522" cy="1551063"/>
            <a:chOff x="-2610809" y="1986987"/>
            <a:chExt cx="7670937" cy="4420679"/>
          </a:xfrm>
        </p:grpSpPr>
        <p:pic>
          <p:nvPicPr>
            <p:cNvPr id="5" name="그래픽 2" descr="경고 단색으로 채워진">
              <a:extLst>
                <a:ext uri="{FF2B5EF4-FFF2-40B4-BE49-F238E27FC236}">
                  <a16:creationId xmlns:a16="http://schemas.microsoft.com/office/drawing/2014/main" id="{551F41D5-AD71-D04C-24BA-5788EFB3F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240067" y="1986987"/>
              <a:ext cx="2929451" cy="2929452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00681D3E-67C1-EBAD-3641-3F6B41FAA3B2}"/>
                </a:ext>
              </a:extLst>
            </p:cNvPr>
            <p:cNvSpPr txBox="1"/>
            <p:nvPr/>
          </p:nvSpPr>
          <p:spPr>
            <a:xfrm>
              <a:off x="-2610809" y="5056401"/>
              <a:ext cx="7670937" cy="1351265"/>
            </a:xfrm>
            <a:prstGeom prst="rect">
              <a:avLst/>
            </a:prstGeom>
            <a:noFill/>
          </p:spPr>
          <p:txBody>
            <a:bodyPr wrap="square" anchor="ctr"/>
            <a:lstStyle/>
            <a:p>
              <a:pPr algn="ctr">
                <a:defRPr/>
              </a:pPr>
              <a:r>
                <a:rPr lang="ko-KR" altLang="en-US" sz="2400" b="1" u="sng" dirty="0">
                  <a:latin typeface="+mj-ea"/>
                  <a:ea typeface="+mj-ea"/>
                </a:rPr>
                <a:t>일산화탄소 감지</a:t>
              </a:r>
              <a:endParaRPr lang="en-US" altLang="ko-KR" sz="2400" b="1" u="sng" dirty="0">
                <a:latin typeface="+mj-ea"/>
                <a:ea typeface="+mj-ea"/>
              </a:endParaRPr>
            </a:p>
          </p:txBody>
        </p:sp>
      </p:grp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05DAA50-1F1D-E76C-FC61-A63D92312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055006"/>
              </p:ext>
            </p:extLst>
          </p:nvPr>
        </p:nvGraphicFramePr>
        <p:xfrm>
          <a:off x="349250" y="5110989"/>
          <a:ext cx="6786034" cy="1485391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1925419">
                  <a:extLst>
                    <a:ext uri="{9D8B030D-6E8A-4147-A177-3AD203B41FA5}">
                      <a16:colId xmlns:a16="http://schemas.microsoft.com/office/drawing/2014/main" val="684987994"/>
                    </a:ext>
                  </a:extLst>
                </a:gridCol>
                <a:gridCol w="4860615">
                  <a:extLst>
                    <a:ext uri="{9D8B030D-6E8A-4147-A177-3AD203B41FA5}">
                      <a16:colId xmlns:a16="http://schemas.microsoft.com/office/drawing/2014/main" val="3921876433"/>
                    </a:ext>
                  </a:extLst>
                </a:gridCol>
              </a:tblGrid>
              <a:tr h="372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일산화탄소 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반응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30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안전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일반적인 무드등 기능 사용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287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200ppm 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무드등 색을 노란색으로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07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400ppm</a:t>
                      </a:r>
                      <a:r>
                        <a:rPr lang="ko-KR" altLang="en-US" dirty="0"/>
                        <a:t> 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무드등 색을 빨간색으로 변경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경보음 울림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75650"/>
                  </a:ext>
                </a:extLst>
              </a:tr>
            </a:tbl>
          </a:graphicData>
        </a:graphic>
      </p:graphicFrame>
      <p:pic>
        <p:nvPicPr>
          <p:cNvPr id="10" name="그래픽 16" descr="Fanous 윤곽선">
            <a:extLst>
              <a:ext uri="{FF2B5EF4-FFF2-40B4-BE49-F238E27FC236}">
                <a16:creationId xmlns:a16="http://schemas.microsoft.com/office/drawing/2014/main" id="{03209E0E-E931-FFA3-2CD8-FBA3F01B6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193" y="7225564"/>
            <a:ext cx="2016000" cy="1988720"/>
          </a:xfrm>
          <a:prstGeom prst="rect">
            <a:avLst/>
          </a:prstGeom>
        </p:spPr>
      </p:pic>
      <p:pic>
        <p:nvPicPr>
          <p:cNvPr id="13" name="그래픽 10" descr="스피커 윤곽선">
            <a:extLst>
              <a:ext uri="{FF2B5EF4-FFF2-40B4-BE49-F238E27FC236}">
                <a16:creationId xmlns:a16="http://schemas.microsoft.com/office/drawing/2014/main" id="{99F7322A-64C2-F92B-ADD8-976120C682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64723" y="7025617"/>
            <a:ext cx="2016000" cy="2448536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F2A699ED-0AF5-13C4-216A-020DB56C822B}"/>
              </a:ext>
            </a:extLst>
          </p:cNvPr>
          <p:cNvSpPr txBox="1"/>
          <p:nvPr/>
        </p:nvSpPr>
        <p:spPr>
          <a:xfrm>
            <a:off x="-65114" y="9375057"/>
            <a:ext cx="2559522" cy="474112"/>
          </a:xfrm>
          <a:prstGeom prst="rect">
            <a:avLst/>
          </a:prstGeom>
          <a:noFill/>
        </p:spPr>
        <p:txBody>
          <a:bodyPr wrap="square" anchor="ctr"/>
          <a:lstStyle/>
          <a:p>
            <a:pPr algn="ctr">
              <a:defRPr/>
            </a:pPr>
            <a:r>
              <a:rPr lang="ko-KR" altLang="en-US" sz="2400" b="1" u="sng" dirty="0">
                <a:latin typeface="+mj-ea"/>
                <a:ea typeface="+mj-ea"/>
              </a:rPr>
              <a:t>무드등 기능</a:t>
            </a:r>
            <a:endParaRPr lang="en-US" altLang="ko-KR" sz="2400" b="1" u="sng" dirty="0">
              <a:latin typeface="+mj-ea"/>
              <a:ea typeface="+mj-ea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FE5FF63D-AB1B-8518-532D-BDBA966EB876}"/>
              </a:ext>
            </a:extLst>
          </p:cNvPr>
          <p:cNvSpPr txBox="1"/>
          <p:nvPr/>
        </p:nvSpPr>
        <p:spPr>
          <a:xfrm>
            <a:off x="2079024" y="9354787"/>
            <a:ext cx="2559522" cy="474112"/>
          </a:xfrm>
          <a:prstGeom prst="rect">
            <a:avLst/>
          </a:prstGeom>
          <a:noFill/>
        </p:spPr>
        <p:txBody>
          <a:bodyPr wrap="square" anchor="ctr"/>
          <a:lstStyle/>
          <a:p>
            <a:pPr algn="ctr">
              <a:defRPr/>
            </a:pPr>
            <a:r>
              <a:rPr lang="ko-KR" altLang="en-US" sz="2400" b="1" u="sng" dirty="0">
                <a:latin typeface="+mj-ea"/>
                <a:ea typeface="+mj-ea"/>
              </a:rPr>
              <a:t>블루투스</a:t>
            </a:r>
            <a:endParaRPr lang="en-US" altLang="ko-KR" sz="2400" b="1" u="sng" dirty="0"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2400" b="1" u="sng" dirty="0">
                <a:latin typeface="+mj-ea"/>
                <a:ea typeface="+mj-ea"/>
              </a:rPr>
              <a:t>스피커 기능</a:t>
            </a:r>
            <a:endParaRPr lang="en-US" altLang="ko-KR" sz="2400" b="1" u="sng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7B5C30-8EA8-283E-8E1A-C6DDD0FA4771}"/>
              </a:ext>
            </a:extLst>
          </p:cNvPr>
          <p:cNvSpPr txBox="1"/>
          <p:nvPr/>
        </p:nvSpPr>
        <p:spPr>
          <a:xfrm>
            <a:off x="4227008" y="8219924"/>
            <a:ext cx="3363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사용자가 앱을 이용하여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atin typeface="+mj-ea"/>
                <a:ea typeface="+mj-ea"/>
              </a:rPr>
              <a:t>무드등 색상을 자유롭게 변경하거나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음악 재생 가능</a:t>
            </a:r>
          </a:p>
        </p:txBody>
      </p:sp>
    </p:spTree>
    <p:extLst>
      <p:ext uri="{BB962C8B-B14F-4D97-AF65-F5344CB8AC3E}">
        <p14:creationId xmlns:p14="http://schemas.microsoft.com/office/powerpoint/2010/main" val="2457936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F5DB8-A75C-37B2-C526-D67284A8846B}"/>
              </a:ext>
            </a:extLst>
          </p:cNvPr>
          <p:cNvSpPr txBox="1"/>
          <p:nvPr/>
        </p:nvSpPr>
        <p:spPr>
          <a:xfrm>
            <a:off x="13970" y="5085090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앱 플로우 차트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9DDCF-4A2E-C9C4-161A-74A3162A66A8}"/>
              </a:ext>
            </a:extLst>
          </p:cNvPr>
          <p:cNvSpPr txBox="1"/>
          <p:nvPr/>
        </p:nvSpPr>
        <p:spPr>
          <a:xfrm>
            <a:off x="-30228" y="54418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시스템 구성도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889DB-8B22-4B06-6D99-FA9E8FA5A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5951313"/>
            <a:ext cx="7556500" cy="3733526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045DE3E-962A-88B0-CFEF-468C70B2F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" y="983960"/>
            <a:ext cx="7556500" cy="324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30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C2CD1C-FF96-F72D-E8E6-32E62F6D79A7}"/>
              </a:ext>
            </a:extLst>
          </p:cNvPr>
          <p:cNvSpPr txBox="1"/>
          <p:nvPr/>
        </p:nvSpPr>
        <p:spPr>
          <a:xfrm>
            <a:off x="-10146" y="91105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최종 발표 </a:t>
            </a:r>
            <a:r>
              <a:rPr lang="en-US" altLang="ko-KR" sz="2800" b="1" dirty="0">
                <a:latin typeface="+mj-ea"/>
                <a:ea typeface="+mj-ea"/>
              </a:rPr>
              <a:t>PT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43985-9FBC-FFBC-9232-B3BE5AB4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251"/>
            <a:ext cx="7556500" cy="2382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CC6E2C-F8F4-0C15-2029-BA9E56F2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5955"/>
            <a:ext cx="7556500" cy="23868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E05B9C-D2D0-6A45-2782-62F5A3E1C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5759987"/>
            <a:ext cx="4191001" cy="4855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B9A989-3181-E75F-EFCB-25FA085224B1}"/>
              </a:ext>
            </a:extLst>
          </p:cNvPr>
          <p:cNvSpPr txBox="1"/>
          <p:nvPr/>
        </p:nvSpPr>
        <p:spPr>
          <a:xfrm>
            <a:off x="4519174" y="7925880"/>
            <a:ext cx="2819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성과전시회 판넬</a:t>
            </a:r>
          </a:p>
        </p:txBody>
      </p:sp>
    </p:spTree>
    <p:extLst>
      <p:ext uri="{BB962C8B-B14F-4D97-AF65-F5344CB8AC3E}">
        <p14:creationId xmlns:p14="http://schemas.microsoft.com/office/powerpoint/2010/main" val="842817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03F8DF-54FB-EAAA-F9A0-065F3042EB3C}"/>
              </a:ext>
            </a:extLst>
          </p:cNvPr>
          <p:cNvSpPr txBox="1"/>
          <p:nvPr/>
        </p:nvSpPr>
        <p:spPr>
          <a:xfrm>
            <a:off x="-13462" y="0"/>
            <a:ext cx="56293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Korea-Cambodia University Startup Exchange Program PT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E7EE5-5B74-7CE7-529E-6CD491DE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143"/>
            <a:ext cx="7556500" cy="20265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4B6273-6904-F0E9-BCA6-5D7B12B9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518"/>
            <a:ext cx="7556500" cy="2187339"/>
          </a:xfrm>
          <a:prstGeom prst="rect">
            <a:avLst/>
          </a:prstGeom>
        </p:spPr>
      </p:pic>
      <p:pic>
        <p:nvPicPr>
          <p:cNvPr id="14" name="그림 13" descr="텍스트, 친필, 상아, 폰트이(가) 표시된 사진&#10;&#10;자동 생성된 설명">
            <a:extLst>
              <a:ext uri="{FF2B5EF4-FFF2-40B4-BE49-F238E27FC236}">
                <a16:creationId xmlns:a16="http://schemas.microsoft.com/office/drawing/2014/main" id="{7F7F87E5-73C4-08DE-FE2C-3C27F01C3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1" y="5551664"/>
            <a:ext cx="3596764" cy="4976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0F8D3E-44AB-10EB-A45E-78CF007ED489}"/>
              </a:ext>
            </a:extLst>
          </p:cNvPr>
          <p:cNvSpPr txBox="1"/>
          <p:nvPr/>
        </p:nvSpPr>
        <p:spPr>
          <a:xfrm>
            <a:off x="3808845" y="7562928"/>
            <a:ext cx="377825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>
                <a:latin typeface="+mj-ea"/>
                <a:ea typeface="+mj-ea"/>
              </a:rPr>
              <a:t>KYU-RUPP </a:t>
            </a:r>
            <a:r>
              <a:rPr lang="ko-KR" altLang="en-US" sz="2800" b="1">
                <a:latin typeface="+mj-ea"/>
                <a:ea typeface="+mj-ea"/>
              </a:rPr>
              <a:t>글로벌 캡스톤디자인 협력상</a:t>
            </a:r>
            <a:endParaRPr lang="ko-KR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3736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472CAD-224A-BC66-C243-E8B6BDBFAD86}"/>
              </a:ext>
            </a:extLst>
          </p:cNvPr>
          <p:cNvSpPr/>
          <p:nvPr/>
        </p:nvSpPr>
        <p:spPr>
          <a:xfrm>
            <a:off x="2243" y="1"/>
            <a:ext cx="7554258" cy="10693400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AE8BF-4A18-33D4-E1B6-134042E24A3B}"/>
              </a:ext>
            </a:extLst>
          </p:cNvPr>
          <p:cNvSpPr txBox="1"/>
          <p:nvPr/>
        </p:nvSpPr>
        <p:spPr>
          <a:xfrm>
            <a:off x="-832297" y="4469537"/>
            <a:ext cx="922109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웹크롤링을 활용한 </a:t>
            </a:r>
            <a:endParaRPr lang="en-US" altLang="ko-KR" sz="5400" b="1" dirty="0">
              <a:latin typeface="+mj-ea"/>
              <a:ea typeface="+mj-ea"/>
            </a:endParaRPr>
          </a:p>
          <a:p>
            <a:pPr algn="ctr"/>
            <a:r>
              <a:rPr lang="ko-KR" altLang="en-US" sz="5400" b="1" dirty="0">
                <a:latin typeface="+mj-ea"/>
                <a:ea typeface="+mj-ea"/>
              </a:rPr>
              <a:t>메뉴 추천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34C5C-E712-0A07-CBB4-66B64163C572}"/>
              </a:ext>
            </a:extLst>
          </p:cNvPr>
          <p:cNvSpPr txBox="1"/>
          <p:nvPr/>
        </p:nvSpPr>
        <p:spPr>
          <a:xfrm>
            <a:off x="-169151" y="6413500"/>
            <a:ext cx="78947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+mj-ea"/>
                <a:ea typeface="+mj-ea"/>
              </a:rPr>
              <a:t>랜덤으로 음식을 추천해주며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검색한 음식에 대한 레시피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맛집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먹방 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latin typeface="+mj-ea"/>
                <a:ea typeface="+mj-ea"/>
              </a:rPr>
              <a:t>컨텐츠를 제공하는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67B76-E1A8-174A-D3DB-D0125D9C77F9}"/>
              </a:ext>
            </a:extLst>
          </p:cNvPr>
          <p:cNvSpPr txBox="1"/>
          <p:nvPr/>
        </p:nvSpPr>
        <p:spPr>
          <a:xfrm>
            <a:off x="173122" y="718788"/>
            <a:ext cx="68227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              설계 및 프로젝트 기본 </a:t>
            </a:r>
            <a:r>
              <a:rPr lang="en-US" altLang="ko-KR" sz="2000" b="1" dirty="0">
                <a:latin typeface="+mj-ea"/>
                <a:ea typeface="+mj-ea"/>
              </a:rPr>
              <a:t>I</a:t>
            </a:r>
            <a:r>
              <a:rPr lang="ko-KR" altLang="en-US" sz="2000" b="1" dirty="0">
                <a:latin typeface="+mj-ea"/>
                <a:ea typeface="+mj-ea"/>
              </a:rPr>
              <a:t> </a:t>
            </a:r>
            <a:r>
              <a:rPr lang="en-US" altLang="ko-KR" sz="2000" b="1" dirty="0">
                <a:latin typeface="+mj-ea"/>
                <a:ea typeface="+mj-ea"/>
              </a:rPr>
              <a:t>| 2021.03 ~ 2021.06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CEF5C-6EA8-05CA-819E-3104A927B014}"/>
              </a:ext>
            </a:extLst>
          </p:cNvPr>
          <p:cNvSpPr txBox="1"/>
          <p:nvPr/>
        </p:nvSpPr>
        <p:spPr>
          <a:xfrm>
            <a:off x="0" y="-26578"/>
            <a:ext cx="15693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latin typeface="+mj-ea"/>
                <a:ea typeface="+mj-ea"/>
              </a:rPr>
              <a:t>07</a:t>
            </a:r>
            <a:endParaRPr lang="ko-KR" altLang="en-US" sz="8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060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495AD-01C8-2092-F071-8BCCA0A99B1C}"/>
              </a:ext>
            </a:extLst>
          </p:cNvPr>
          <p:cNvSpPr txBox="1"/>
          <p:nvPr/>
        </p:nvSpPr>
        <p:spPr>
          <a:xfrm>
            <a:off x="-107951" y="86519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웹크롤링을 활용한 메뉴 추천 시스템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5474D-770A-E915-C414-057B43107219}"/>
              </a:ext>
            </a:extLst>
          </p:cNvPr>
          <p:cNvSpPr txBox="1"/>
          <p:nvPr/>
        </p:nvSpPr>
        <p:spPr>
          <a:xfrm>
            <a:off x="-107950" y="774903"/>
            <a:ext cx="732244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메뉴를 선택하기 어렵거나 요리에 관심 있는 사람을 위한 서비스로 </a:t>
            </a:r>
            <a:r>
              <a:rPr lang="ko-KR" altLang="en-US" sz="2000" b="1" dirty="0">
                <a:latin typeface="+mj-ea"/>
                <a:ea typeface="+mj-ea"/>
              </a:rPr>
              <a:t>랜덤 자동 메뉴 추천 기능을 비롯해 검색한 음식의 레시피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맛집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먹방 컨텐츠를 한 번에 제공하는 시스템</a:t>
            </a:r>
            <a:r>
              <a:rPr lang="ko-KR" altLang="en-US" sz="2000" dirty="0">
                <a:latin typeface="+mj-ea"/>
                <a:ea typeface="+mj-ea"/>
              </a:rPr>
              <a:t>입니다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7093-70C5-736E-4023-C73356B9613F}"/>
              </a:ext>
            </a:extLst>
          </p:cNvPr>
          <p:cNvSpPr txBox="1"/>
          <p:nvPr/>
        </p:nvSpPr>
        <p:spPr>
          <a:xfrm>
            <a:off x="-107951" y="1917700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사용기술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D9420-9DEC-5735-B889-35DF26525C84}"/>
              </a:ext>
            </a:extLst>
          </p:cNvPr>
          <p:cNvSpPr txBox="1"/>
          <p:nvPr/>
        </p:nvSpPr>
        <p:spPr>
          <a:xfrm>
            <a:off x="-107950" y="2604192"/>
            <a:ext cx="72009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사용도구</a:t>
            </a:r>
            <a:r>
              <a:rPr lang="en-US" altLang="ko-KR" sz="2000" dirty="0">
                <a:latin typeface="+mj-ea"/>
                <a:ea typeface="+mj-ea"/>
              </a:rPr>
              <a:t>_Tkinter, Jupyter Notebook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사용기술</a:t>
            </a:r>
            <a:r>
              <a:rPr lang="en-US" altLang="ko-KR" sz="2000" dirty="0">
                <a:latin typeface="+mj-ea"/>
                <a:ea typeface="+mj-ea"/>
              </a:rPr>
              <a:t>_Python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4F09F2-E809-04E0-336A-1A687036F03B}"/>
              </a:ext>
            </a:extLst>
          </p:cNvPr>
          <p:cNvSpPr/>
          <p:nvPr/>
        </p:nvSpPr>
        <p:spPr>
          <a:xfrm>
            <a:off x="0" y="3517900"/>
            <a:ext cx="7554256" cy="2294581"/>
          </a:xfrm>
          <a:prstGeom prst="rect">
            <a:avLst/>
          </a:prstGeom>
          <a:solidFill>
            <a:srgbClr val="00C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74FEA7-BA8F-626A-F790-386BC07ACCD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2" y="3610001"/>
            <a:ext cx="2094210" cy="2057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01A4C8-ED9F-7A19-A79A-CF468CE83F7E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89" y="3609880"/>
            <a:ext cx="2094210" cy="20571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D253C8-9BFE-DDF2-5E18-088DAE491D79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60" y="3609879"/>
            <a:ext cx="2094210" cy="20571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BE8CE3-9B87-ABA3-BE1E-674599990095}"/>
              </a:ext>
            </a:extLst>
          </p:cNvPr>
          <p:cNvSpPr txBox="1"/>
          <p:nvPr/>
        </p:nvSpPr>
        <p:spPr>
          <a:xfrm>
            <a:off x="-107951" y="5970952"/>
            <a:ext cx="18211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주요기능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0A339B-BA21-4D68-1A24-2645D61DFD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65" y="6589615"/>
            <a:ext cx="1134660" cy="11346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3C0AE5-A2BB-74A5-50FF-5814F31E3823}"/>
              </a:ext>
            </a:extLst>
          </p:cNvPr>
          <p:cNvSpPr txBox="1"/>
          <p:nvPr/>
        </p:nvSpPr>
        <p:spPr>
          <a:xfrm>
            <a:off x="398385" y="7911843"/>
            <a:ext cx="230937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랜덤 음식 추천 및 음식 검색 기능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30B303C-E7A6-9116-D544-7C31181A7B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00" y="6494172"/>
            <a:ext cx="1290623" cy="1290623"/>
          </a:xfrm>
          <a:prstGeom prst="rect">
            <a:avLst/>
          </a:prstGeom>
        </p:spPr>
      </p:pic>
      <p:pic>
        <p:nvPicPr>
          <p:cNvPr id="24" name="그림 23" descr="그래픽, 상징, 레드, 디자인이(가) 표시된 사진&#10;&#10;자동 생성된 설명">
            <a:extLst>
              <a:ext uri="{FF2B5EF4-FFF2-40B4-BE49-F238E27FC236}">
                <a16:creationId xmlns:a16="http://schemas.microsoft.com/office/drawing/2014/main" id="{C4988FCC-3D45-68A7-0907-895EBFF0FA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83" y="6544404"/>
            <a:ext cx="1088247" cy="1088247"/>
          </a:xfrm>
          <a:prstGeom prst="rect">
            <a:avLst/>
          </a:prstGeom>
        </p:spPr>
      </p:pic>
      <p:pic>
        <p:nvPicPr>
          <p:cNvPr id="30" name="그림 2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B98872BC-1C6A-DE2D-1075-5976892017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27" y="6443217"/>
            <a:ext cx="1290623" cy="129062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B74106-2378-20FE-964B-714A642769FA}"/>
              </a:ext>
            </a:extLst>
          </p:cNvPr>
          <p:cNvSpPr txBox="1"/>
          <p:nvPr/>
        </p:nvSpPr>
        <p:spPr>
          <a:xfrm>
            <a:off x="2707756" y="7879584"/>
            <a:ext cx="488586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검색된 음식의 네이버 블로그 레시피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유튜브 레시피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다이닝코드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맛집사이트</a:t>
            </a:r>
            <a:r>
              <a:rPr lang="en-US" altLang="ko-KR" sz="2000" dirty="0">
                <a:latin typeface="+mj-ea"/>
                <a:ea typeface="+mj-ea"/>
              </a:rPr>
              <a:t>), </a:t>
            </a:r>
            <a:r>
              <a:rPr lang="ko-KR" altLang="en-US" sz="2000" dirty="0">
                <a:latin typeface="+mj-ea"/>
                <a:ea typeface="+mj-ea"/>
              </a:rPr>
              <a:t>유튜브 먹방 영상을 제공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551C78-D85B-9D01-771A-577662ECFD1D}"/>
              </a:ext>
            </a:extLst>
          </p:cNvPr>
          <p:cNvSpPr txBox="1"/>
          <p:nvPr/>
        </p:nvSpPr>
        <p:spPr>
          <a:xfrm>
            <a:off x="-107951" y="8815029"/>
            <a:ext cx="48858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개발인원 </a:t>
            </a:r>
            <a:r>
              <a:rPr lang="en-US" altLang="ko-KR" b="1" dirty="0">
                <a:latin typeface="+mj-ea"/>
                <a:ea typeface="+mj-ea"/>
              </a:rPr>
              <a:t>4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DE843A-D5DF-FC53-1F1E-ADBEE57551A3}"/>
              </a:ext>
            </a:extLst>
          </p:cNvPr>
          <p:cNvSpPr txBox="1"/>
          <p:nvPr/>
        </p:nvSpPr>
        <p:spPr>
          <a:xfrm>
            <a:off x="-50374" y="9436437"/>
            <a:ext cx="741002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BeautifulSoup, Selenium </a:t>
            </a:r>
            <a:r>
              <a:rPr lang="ko-KR" altLang="en-US" sz="2000" dirty="0">
                <a:latin typeface="+mj-ea"/>
                <a:ea typeface="+mj-ea"/>
              </a:rPr>
              <a:t>라이브러리를 활용하여 검색한 음식에 대한 </a:t>
            </a:r>
            <a:r>
              <a:rPr lang="en-US" altLang="ko-KR" sz="2000" dirty="0">
                <a:latin typeface="+mj-ea"/>
                <a:ea typeface="+mj-ea"/>
              </a:rPr>
              <a:t>YouTube </a:t>
            </a:r>
            <a:r>
              <a:rPr lang="ko-KR" altLang="en-US" sz="2000" dirty="0">
                <a:latin typeface="+mj-ea"/>
                <a:ea typeface="+mj-ea"/>
              </a:rPr>
              <a:t>먹방 영상에 대한 제목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조회수</a:t>
            </a:r>
            <a:r>
              <a:rPr lang="en-US" altLang="ko-KR" sz="2000" dirty="0">
                <a:latin typeface="+mj-ea"/>
                <a:ea typeface="+mj-ea"/>
              </a:rPr>
              <a:t>, url </a:t>
            </a:r>
            <a:r>
              <a:rPr lang="ko-KR" altLang="en-US" sz="2000" dirty="0">
                <a:latin typeface="+mj-ea"/>
                <a:ea typeface="+mj-ea"/>
              </a:rPr>
              <a:t>주소를 크롤링하여 </a:t>
            </a:r>
            <a:r>
              <a:rPr lang="en-US" altLang="ko-KR" sz="2000" dirty="0">
                <a:latin typeface="+mj-ea"/>
                <a:ea typeface="+mj-ea"/>
              </a:rPr>
              <a:t>Tkinter </a:t>
            </a:r>
            <a:r>
              <a:rPr lang="ko-KR" altLang="en-US" sz="2000" dirty="0">
                <a:latin typeface="+mj-ea"/>
                <a:ea typeface="+mj-ea"/>
              </a:rPr>
              <a:t>화면에 구현</a:t>
            </a:r>
          </a:p>
        </p:txBody>
      </p:sp>
    </p:spTree>
    <p:extLst>
      <p:ext uri="{BB962C8B-B14F-4D97-AF65-F5344CB8AC3E}">
        <p14:creationId xmlns:p14="http://schemas.microsoft.com/office/powerpoint/2010/main" val="514972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C2CD1C-FF96-F72D-E8E6-32E62F6D79A7}"/>
              </a:ext>
            </a:extLst>
          </p:cNvPr>
          <p:cNvSpPr txBox="1"/>
          <p:nvPr/>
        </p:nvSpPr>
        <p:spPr>
          <a:xfrm>
            <a:off x="-10146" y="91105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최종 발표 </a:t>
            </a:r>
            <a:r>
              <a:rPr lang="en-US" altLang="ko-KR" sz="2800" b="1" dirty="0">
                <a:latin typeface="+mj-ea"/>
                <a:ea typeface="+mj-ea"/>
              </a:rPr>
              <a:t>PT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7BC78C-D146-D7FA-9A39-51651729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" y="825314"/>
            <a:ext cx="7556500" cy="20449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26A7CF-9C05-7161-7355-A04C1EFC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4" y="3117879"/>
            <a:ext cx="7556500" cy="1981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1D2F5A-A37F-5414-088B-667D6D032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54" y="5346700"/>
            <a:ext cx="3489990" cy="5255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7A7896-DEA4-574F-52A7-A18C65EFC2A1}"/>
              </a:ext>
            </a:extLst>
          </p:cNvPr>
          <p:cNvSpPr txBox="1"/>
          <p:nvPr/>
        </p:nvSpPr>
        <p:spPr>
          <a:xfrm>
            <a:off x="4235450" y="7451277"/>
            <a:ext cx="28023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성과전시회 판넬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2256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472CAD-224A-BC66-C243-E8B6BDBFAD86}"/>
              </a:ext>
            </a:extLst>
          </p:cNvPr>
          <p:cNvSpPr/>
          <p:nvPr/>
        </p:nvSpPr>
        <p:spPr>
          <a:xfrm>
            <a:off x="2243" y="1"/>
            <a:ext cx="7554258" cy="10693400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AE8BF-4A18-33D4-E1B6-134042E24A3B}"/>
              </a:ext>
            </a:extLst>
          </p:cNvPr>
          <p:cNvSpPr txBox="1"/>
          <p:nvPr/>
        </p:nvSpPr>
        <p:spPr>
          <a:xfrm>
            <a:off x="-902084" y="4598597"/>
            <a:ext cx="922109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기타 프로젝트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E0831A-7FCB-61CA-41F7-89512EABA95C}"/>
              </a:ext>
            </a:extLst>
          </p:cNvPr>
          <p:cNvSpPr txBox="1"/>
          <p:nvPr/>
        </p:nvSpPr>
        <p:spPr>
          <a:xfrm>
            <a:off x="-832296" y="5736882"/>
            <a:ext cx="92210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08-1. Spring MVC</a:t>
            </a:r>
            <a:r>
              <a:rPr lang="ko-KR" altLang="en-US" sz="2400" b="1" dirty="0">
                <a:latin typeface="+mj-ea"/>
                <a:ea typeface="+mj-ea"/>
              </a:rPr>
              <a:t>를 활용한 답변형게시판 </a:t>
            </a:r>
            <a:r>
              <a:rPr lang="en-US" altLang="ko-KR" sz="2400" b="1" dirty="0">
                <a:latin typeface="+mj-ea"/>
                <a:ea typeface="+mj-ea"/>
              </a:rPr>
              <a:t>(2023.10)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8F3DA5-5AED-E83A-CB26-1B50C9205408}"/>
              </a:ext>
            </a:extLst>
          </p:cNvPr>
          <p:cNvSpPr txBox="1"/>
          <p:nvPr/>
        </p:nvSpPr>
        <p:spPr>
          <a:xfrm>
            <a:off x="-832297" y="6302905"/>
            <a:ext cx="922109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08-2. </a:t>
            </a:r>
            <a:r>
              <a:rPr lang="ko-KR" altLang="en-US" sz="2400" b="1" dirty="0">
                <a:latin typeface="+mj-ea"/>
                <a:ea typeface="+mj-ea"/>
              </a:rPr>
              <a:t>강아지 품종 분류 웹페이지</a:t>
            </a:r>
            <a:r>
              <a:rPr lang="en-US" altLang="ko-KR" sz="2400" b="1" dirty="0">
                <a:latin typeface="+mj-ea"/>
                <a:ea typeface="+mj-ea"/>
              </a:rPr>
              <a:t>(2022.12)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7F220-F423-3B2F-FF42-35452AC9730F}"/>
              </a:ext>
            </a:extLst>
          </p:cNvPr>
          <p:cNvSpPr txBox="1"/>
          <p:nvPr/>
        </p:nvSpPr>
        <p:spPr>
          <a:xfrm>
            <a:off x="0" y="-26578"/>
            <a:ext cx="15693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latin typeface="+mj-ea"/>
                <a:ea typeface="+mj-ea"/>
              </a:rPr>
              <a:t>08</a:t>
            </a:r>
            <a:endParaRPr lang="ko-KR" altLang="en-US" sz="8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0492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D37B8D86-83BE-1068-143A-B908BA2ED6C2}"/>
              </a:ext>
            </a:extLst>
          </p:cNvPr>
          <p:cNvSpPr/>
          <p:nvPr/>
        </p:nvSpPr>
        <p:spPr>
          <a:xfrm>
            <a:off x="2242" y="2584926"/>
            <a:ext cx="7554258" cy="38909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DA2BF-10CB-22BB-7354-8370ABA9ED45}"/>
              </a:ext>
            </a:extLst>
          </p:cNvPr>
          <p:cNvSpPr txBox="1"/>
          <p:nvPr/>
        </p:nvSpPr>
        <p:spPr>
          <a:xfrm>
            <a:off x="-92075" y="88900"/>
            <a:ext cx="61901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latin typeface="+mj-ea"/>
                <a:ea typeface="+mj-ea"/>
              </a:rPr>
              <a:t>Spring MVC</a:t>
            </a:r>
            <a:r>
              <a:rPr lang="ko-KR" altLang="en-US" sz="2800" b="1" dirty="0">
                <a:latin typeface="+mj-ea"/>
                <a:ea typeface="+mj-ea"/>
              </a:rPr>
              <a:t>를 활용한 답변형게시판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FEF3D1-1DF5-FDF4-D6B2-3860AB7D0B1C}"/>
              </a:ext>
            </a:extLst>
          </p:cNvPr>
          <p:cNvSpPr txBox="1"/>
          <p:nvPr/>
        </p:nvSpPr>
        <p:spPr>
          <a:xfrm>
            <a:off x="-92075" y="1271369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사용도구 및 기술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A5B8B-233B-05DC-1616-1E384084A30A}"/>
              </a:ext>
            </a:extLst>
          </p:cNvPr>
          <p:cNvSpPr txBox="1"/>
          <p:nvPr/>
        </p:nvSpPr>
        <p:spPr>
          <a:xfrm>
            <a:off x="-92075" y="1773992"/>
            <a:ext cx="72009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사용도구</a:t>
            </a:r>
            <a:r>
              <a:rPr lang="en-US" altLang="ko-KR" sz="2000" dirty="0">
                <a:latin typeface="+mj-ea"/>
                <a:ea typeface="+mj-ea"/>
              </a:rPr>
              <a:t>_Eclipse, HeidiSQL, Apache Tomcat</a:t>
            </a:r>
          </a:p>
          <a:p>
            <a:r>
              <a:rPr lang="ko-KR" altLang="en-US" sz="2000" dirty="0">
                <a:latin typeface="+mj-ea"/>
                <a:ea typeface="+mj-ea"/>
              </a:rPr>
              <a:t>사용기술</a:t>
            </a:r>
            <a:r>
              <a:rPr lang="en-US" altLang="ko-KR" sz="2000" dirty="0">
                <a:latin typeface="+mj-ea"/>
                <a:ea typeface="+mj-ea"/>
              </a:rPr>
              <a:t>_MariaDB, JAVA, Spring MVC, JSP,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CSS3, HTML5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BDF31-78A0-0514-1DB6-E2FE6D1BB559}"/>
              </a:ext>
            </a:extLst>
          </p:cNvPr>
          <p:cNvSpPr txBox="1"/>
          <p:nvPr/>
        </p:nvSpPr>
        <p:spPr>
          <a:xfrm>
            <a:off x="-92075" y="6591982"/>
            <a:ext cx="5629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주요기능</a:t>
            </a:r>
            <a:endParaRPr lang="en-US" altLang="ko-KR" sz="2800" b="1" dirty="0">
              <a:latin typeface="+mj-ea"/>
              <a:ea typeface="+mj-ea"/>
            </a:endParaRPr>
          </a:p>
        </p:txBody>
      </p:sp>
      <p:pic>
        <p:nvPicPr>
          <p:cNvPr id="16" name="그림 15" descr="스크린샷, 원, 그래픽, 다채로움이(가) 표시된 사진&#10;&#10;자동 생성된 설명">
            <a:extLst>
              <a:ext uri="{FF2B5EF4-FFF2-40B4-BE49-F238E27FC236}">
                <a16:creationId xmlns:a16="http://schemas.microsoft.com/office/drawing/2014/main" id="{0B61CE3E-144B-605F-F294-59B5CFEC5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41" y="7251700"/>
            <a:ext cx="2213817" cy="2213817"/>
          </a:xfrm>
          <a:prstGeom prst="rect">
            <a:avLst/>
          </a:prstGeom>
        </p:spPr>
      </p:pic>
      <p:pic>
        <p:nvPicPr>
          <p:cNvPr id="18" name="그림 17" descr="그래픽, 스크린샷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E9CEA8FD-A0D7-5EF1-5247-B0109FFE6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90" y="7514656"/>
            <a:ext cx="1755329" cy="1755329"/>
          </a:xfrm>
          <a:prstGeom prst="rect">
            <a:avLst/>
          </a:prstGeom>
        </p:spPr>
      </p:pic>
      <p:pic>
        <p:nvPicPr>
          <p:cNvPr id="20" name="그림 19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F53A9001-7C59-73FB-4C10-E22F62CFC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5" y="7268029"/>
            <a:ext cx="2213818" cy="22138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969B09-DACB-F659-9755-B239D5A88252}"/>
              </a:ext>
            </a:extLst>
          </p:cNvPr>
          <p:cNvSpPr txBox="1"/>
          <p:nvPr/>
        </p:nvSpPr>
        <p:spPr>
          <a:xfrm>
            <a:off x="18405" y="9726824"/>
            <a:ext cx="246444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글 추가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삭제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</a:p>
          <a:p>
            <a:pPr algn="ctr"/>
            <a:r>
              <a:rPr lang="ko-KR" altLang="en-US" sz="2000" b="1" dirty="0">
                <a:latin typeface="+mj-ea"/>
                <a:ea typeface="+mj-ea"/>
              </a:rPr>
              <a:t>수정 기능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73DE7-BB1F-5563-49CF-9F9CBF9AEA47}"/>
              </a:ext>
            </a:extLst>
          </p:cNvPr>
          <p:cNvSpPr txBox="1"/>
          <p:nvPr/>
        </p:nvSpPr>
        <p:spPr>
          <a:xfrm>
            <a:off x="2178050" y="9553916"/>
            <a:ext cx="32004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글을 클릭하지 않아도 제목에 마우스를 가까이 하면 글 미리보기 기능</a:t>
            </a:r>
            <a:endParaRPr lang="en-US" altLang="ko-KR" sz="20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FA8BC-B34B-1C44-6DC7-1330753B24B7}"/>
              </a:ext>
            </a:extLst>
          </p:cNvPr>
          <p:cNvSpPr txBox="1"/>
          <p:nvPr/>
        </p:nvSpPr>
        <p:spPr>
          <a:xfrm>
            <a:off x="5123807" y="9572935"/>
            <a:ext cx="246444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게시물의 조회수 확인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및 답글</a:t>
            </a:r>
            <a:endParaRPr lang="en-US" altLang="ko-KR" sz="2000" b="1" dirty="0"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atin typeface="+mj-ea"/>
                <a:ea typeface="+mj-ea"/>
              </a:rPr>
              <a:t>추가 기능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9FE84-CA61-70D5-7B7F-830DD04876BC}"/>
              </a:ext>
            </a:extLst>
          </p:cNvPr>
          <p:cNvSpPr txBox="1"/>
          <p:nvPr/>
        </p:nvSpPr>
        <p:spPr>
          <a:xfrm>
            <a:off x="165695" y="5504250"/>
            <a:ext cx="755425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글 목록 조회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및 추가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수정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삭제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답글 추가 기능 구현</a:t>
            </a:r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페이징 처리 및 글 미리보기 기능 구현</a:t>
            </a:r>
            <a:endParaRPr lang="en-US" altLang="ko-KR" sz="2000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Apache Tomcat </a:t>
            </a:r>
            <a:r>
              <a:rPr lang="ko-KR" altLang="en-US" sz="2000" dirty="0">
                <a:latin typeface="+mj-ea"/>
                <a:ea typeface="+mj-ea"/>
              </a:rPr>
              <a:t>서버를 활용하여 페이지 작동 여부 테스트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15412F-6E3F-4781-4686-B14F90B0A3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3177098"/>
            <a:ext cx="5562600" cy="2311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308B8-C2F2-0296-3245-BB5143BABA27}"/>
              </a:ext>
            </a:extLst>
          </p:cNvPr>
          <p:cNvSpPr txBox="1"/>
          <p:nvPr/>
        </p:nvSpPr>
        <p:spPr>
          <a:xfrm>
            <a:off x="-92075" y="2619402"/>
            <a:ext cx="33026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개발인원 </a:t>
            </a:r>
            <a:r>
              <a:rPr lang="en-US" altLang="ko-KR" b="1" dirty="0">
                <a:latin typeface="+mj-ea"/>
                <a:ea typeface="+mj-ea"/>
              </a:rPr>
              <a:t>2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ED52B-5779-3AB7-5D69-8A719DE999DB}"/>
              </a:ext>
            </a:extLst>
          </p:cNvPr>
          <p:cNvSpPr txBox="1"/>
          <p:nvPr/>
        </p:nvSpPr>
        <p:spPr>
          <a:xfrm>
            <a:off x="-92075" y="719341"/>
            <a:ext cx="77406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일반적인 게시판에 답글을 추가할 수 있는 웹사이트입니다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3043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5D7A5-E8A3-5BAF-E85B-BC8735188695}"/>
              </a:ext>
            </a:extLst>
          </p:cNvPr>
          <p:cNvSpPr txBox="1"/>
          <p:nvPr/>
        </p:nvSpPr>
        <p:spPr>
          <a:xfrm>
            <a:off x="-27940" y="86519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강아지 품종 분류 웹페이지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0F21D-DDD2-FC0B-DA07-F10750F485BD}"/>
              </a:ext>
            </a:extLst>
          </p:cNvPr>
          <p:cNvSpPr txBox="1"/>
          <p:nvPr/>
        </p:nvSpPr>
        <p:spPr>
          <a:xfrm>
            <a:off x="4190105" y="3007390"/>
            <a:ext cx="31831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사용도구</a:t>
            </a:r>
            <a:r>
              <a:rPr lang="en-US" altLang="ko-KR" sz="2000" dirty="0">
                <a:latin typeface="+mj-ea"/>
                <a:ea typeface="+mj-ea"/>
              </a:rPr>
              <a:t>_Android Studio Code, Teachable Machine</a:t>
            </a:r>
          </a:p>
          <a:p>
            <a:r>
              <a:rPr lang="ko-KR" altLang="en-US" sz="2000" dirty="0">
                <a:latin typeface="+mj-ea"/>
                <a:ea typeface="+mj-ea"/>
              </a:rPr>
              <a:t>사용기술</a:t>
            </a:r>
            <a:r>
              <a:rPr lang="en-US" altLang="ko-KR" sz="2000" dirty="0">
                <a:latin typeface="+mj-ea"/>
                <a:ea typeface="+mj-ea"/>
              </a:rPr>
              <a:t>_JavaScript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4F7E1-6A50-F5C7-0133-288298D7F680}"/>
              </a:ext>
            </a:extLst>
          </p:cNvPr>
          <p:cNvSpPr txBox="1"/>
          <p:nvPr/>
        </p:nvSpPr>
        <p:spPr>
          <a:xfrm>
            <a:off x="-27940" y="803561"/>
            <a:ext cx="77406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강아지 품종이 무엇인지에 대한 궁금증이 생겼을 때 </a:t>
            </a:r>
            <a:r>
              <a:rPr lang="ko-KR" altLang="en-US" sz="2000" b="1" dirty="0">
                <a:latin typeface="+mj-ea"/>
                <a:ea typeface="+mj-ea"/>
              </a:rPr>
              <a:t>이미지 선택 또는 웹캠으로</a:t>
            </a:r>
            <a:r>
              <a:rPr lang="en-US" altLang="ko-KR" sz="2000" b="1" dirty="0">
                <a:latin typeface="+mj-ea"/>
                <a:ea typeface="+mj-ea"/>
              </a:rPr>
              <a:t> </a:t>
            </a:r>
            <a:r>
              <a:rPr lang="ko-KR" altLang="en-US" sz="2000" b="1" dirty="0">
                <a:latin typeface="+mj-ea"/>
                <a:ea typeface="+mj-ea"/>
              </a:rPr>
              <a:t>강아지 품종을 분류해 알려주는 웹페이지</a:t>
            </a:r>
            <a:r>
              <a:rPr lang="ko-KR" altLang="en-US" sz="2000" dirty="0">
                <a:latin typeface="+mj-ea"/>
                <a:ea typeface="+mj-ea"/>
              </a:rPr>
              <a:t>입니다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37A7E2-A570-34CF-8606-20B71E17DE4E}"/>
              </a:ext>
            </a:extLst>
          </p:cNvPr>
          <p:cNvSpPr/>
          <p:nvPr/>
        </p:nvSpPr>
        <p:spPr>
          <a:xfrm>
            <a:off x="-1" y="5681317"/>
            <a:ext cx="7556501" cy="5024791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24E619-75EE-C41C-8F7A-7037F6AFA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71109"/>
            <a:ext cx="5556971" cy="25203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461B8D-34A9-4D89-EB3B-C48978B070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29" y="8185709"/>
            <a:ext cx="5584910" cy="2520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572E70-5ACD-D408-00CA-74F2D5B1B65B}"/>
              </a:ext>
            </a:extLst>
          </p:cNvPr>
          <p:cNvSpPr txBox="1"/>
          <p:nvPr/>
        </p:nvSpPr>
        <p:spPr>
          <a:xfrm>
            <a:off x="202844" y="2010648"/>
            <a:ext cx="344107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개발인원 </a:t>
            </a:r>
            <a:r>
              <a:rPr lang="en-US" altLang="ko-KR" b="1" dirty="0">
                <a:latin typeface="+mj-ea"/>
                <a:ea typeface="+mj-ea"/>
              </a:rPr>
              <a:t>2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BB564-005C-B9B2-AF43-C015D7D8E80F}"/>
              </a:ext>
            </a:extLst>
          </p:cNvPr>
          <p:cNvSpPr txBox="1"/>
          <p:nvPr/>
        </p:nvSpPr>
        <p:spPr>
          <a:xfrm>
            <a:off x="6725" y="2668835"/>
            <a:ext cx="46405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품종별로 강아지 사진 크롤링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A0415-D2BD-352F-E4EA-785D3EC7FA45}"/>
              </a:ext>
            </a:extLst>
          </p:cNvPr>
          <p:cNvSpPr txBox="1"/>
          <p:nvPr/>
        </p:nvSpPr>
        <p:spPr>
          <a:xfrm>
            <a:off x="6725" y="3161279"/>
            <a:ext cx="46405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Teachable Machine</a:t>
            </a:r>
            <a:r>
              <a:rPr lang="ko-KR" altLang="en-US" sz="2000" dirty="0">
                <a:latin typeface="+mj-ea"/>
                <a:ea typeface="+mj-ea"/>
              </a:rPr>
              <a:t>을 이용해 머신러닝 모델 생성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736909-1193-43A3-AB1E-DE400600EBC4}"/>
              </a:ext>
            </a:extLst>
          </p:cNvPr>
          <p:cNvSpPr txBox="1"/>
          <p:nvPr/>
        </p:nvSpPr>
        <p:spPr>
          <a:xfrm>
            <a:off x="-16780" y="3906072"/>
            <a:ext cx="46405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이미지 선택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웹캠 코드를 비주얼 스튜디오에 작성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9A356D-1043-9ED0-8AE8-7B1784F51823}"/>
              </a:ext>
            </a:extLst>
          </p:cNvPr>
          <p:cNvSpPr txBox="1"/>
          <p:nvPr/>
        </p:nvSpPr>
        <p:spPr>
          <a:xfrm>
            <a:off x="4190105" y="2010648"/>
            <a:ext cx="294840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latin typeface="+mj-ea"/>
                <a:ea typeface="+mj-ea"/>
              </a:rPr>
              <a:t>사용도구 및 기술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D7B13-F48E-7048-631A-C305DCFC44F2}"/>
              </a:ext>
            </a:extLst>
          </p:cNvPr>
          <p:cNvSpPr txBox="1"/>
          <p:nvPr/>
        </p:nvSpPr>
        <p:spPr>
          <a:xfrm>
            <a:off x="-27940" y="5051744"/>
            <a:ext cx="182118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주요기능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97E9E-2B63-3B30-9C55-02CE50B6DD86}"/>
              </a:ext>
            </a:extLst>
          </p:cNvPr>
          <p:cNvSpPr txBox="1"/>
          <p:nvPr/>
        </p:nvSpPr>
        <p:spPr>
          <a:xfrm>
            <a:off x="66040" y="8784188"/>
            <a:ext cx="184618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u="sng" dirty="0">
                <a:latin typeface="+mj-ea"/>
                <a:ea typeface="+mj-ea"/>
              </a:rPr>
              <a:t>이미지 선택</a:t>
            </a:r>
            <a:r>
              <a:rPr lang="en-US" altLang="ko-KR" sz="2000" u="sng" dirty="0">
                <a:latin typeface="+mj-ea"/>
                <a:ea typeface="+mj-ea"/>
              </a:rPr>
              <a:t> </a:t>
            </a:r>
            <a:r>
              <a:rPr lang="ko-KR" altLang="en-US" sz="2000" u="sng" dirty="0">
                <a:latin typeface="+mj-ea"/>
                <a:ea typeface="+mj-ea"/>
              </a:rPr>
              <a:t>클릭하면</a:t>
            </a:r>
            <a:endParaRPr lang="en-US" altLang="ko-KR" sz="2000" u="sng" dirty="0">
              <a:latin typeface="+mj-ea"/>
              <a:ea typeface="+mj-ea"/>
            </a:endParaRPr>
          </a:p>
          <a:p>
            <a:pPr algn="ctr"/>
            <a:r>
              <a:rPr lang="ko-KR" altLang="en-US" sz="2000" u="sng" dirty="0">
                <a:latin typeface="+mj-ea"/>
                <a:ea typeface="+mj-ea"/>
              </a:rPr>
              <a:t>강아지 품종 분류</a:t>
            </a:r>
            <a:endParaRPr lang="en-US" altLang="ko-KR" sz="2000" u="sng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28F60-3043-A806-57C0-415BD4C8F6EF}"/>
              </a:ext>
            </a:extLst>
          </p:cNvPr>
          <p:cNvSpPr txBox="1"/>
          <p:nvPr/>
        </p:nvSpPr>
        <p:spPr>
          <a:xfrm>
            <a:off x="5466716" y="6579570"/>
            <a:ext cx="21800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u="sng" dirty="0">
                <a:latin typeface="+mj-ea"/>
                <a:ea typeface="+mj-ea"/>
              </a:rPr>
              <a:t>웹캠을 활용한 강아지 품종 분류</a:t>
            </a:r>
            <a:endParaRPr lang="en-US" altLang="ko-KR" sz="2000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616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472CAD-224A-BC66-C243-E8B6BDBFAD86}"/>
              </a:ext>
            </a:extLst>
          </p:cNvPr>
          <p:cNvSpPr/>
          <p:nvPr/>
        </p:nvSpPr>
        <p:spPr>
          <a:xfrm>
            <a:off x="2242" y="0"/>
            <a:ext cx="7554258" cy="106934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TextBox 35"/>
          <p:cNvSpPr txBox="1"/>
          <p:nvPr/>
        </p:nvSpPr>
        <p:spPr>
          <a:xfrm>
            <a:off x="6804000" y="-26578"/>
            <a:ext cx="2268003" cy="229458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1299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34C5C-E712-0A07-CBB4-66B64163C572}"/>
              </a:ext>
            </a:extLst>
          </p:cNvPr>
          <p:cNvSpPr txBox="1"/>
          <p:nvPr/>
        </p:nvSpPr>
        <p:spPr>
          <a:xfrm>
            <a:off x="51951" y="5722997"/>
            <a:ext cx="745259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+mj-ea"/>
                <a:ea typeface="+mj-ea"/>
              </a:rPr>
              <a:t>개인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단체</a:t>
            </a:r>
            <a:r>
              <a:rPr lang="en-US" altLang="ko-KR" sz="3200" dirty="0">
                <a:latin typeface="+mj-ea"/>
                <a:ea typeface="+mj-ea"/>
              </a:rPr>
              <a:t>, </a:t>
            </a:r>
            <a:r>
              <a:rPr lang="ko-KR" altLang="en-US" sz="3200" dirty="0">
                <a:latin typeface="+mj-ea"/>
                <a:ea typeface="+mj-ea"/>
              </a:rPr>
              <a:t>기업이 창의적인 아이디어나 프로젝트를 통해 불특정 다수를 상대로 자금을 모집하거나 수익을 내는</a:t>
            </a:r>
            <a:endParaRPr lang="en-US" altLang="ko-KR" sz="3200" dirty="0">
              <a:latin typeface="+mj-ea"/>
              <a:ea typeface="+mj-ea"/>
            </a:endParaRPr>
          </a:p>
          <a:p>
            <a:pPr algn="ctr"/>
            <a:r>
              <a:rPr lang="ko-KR" altLang="en-US" sz="3200" dirty="0">
                <a:latin typeface="+mj-ea"/>
                <a:ea typeface="+mj-ea"/>
              </a:rPr>
              <a:t>크라우드 펀딩 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1FCDE-EE7E-3DE0-E56E-60DA76829701}"/>
              </a:ext>
            </a:extLst>
          </p:cNvPr>
          <p:cNvSpPr txBox="1"/>
          <p:nvPr/>
        </p:nvSpPr>
        <p:spPr>
          <a:xfrm>
            <a:off x="79720" y="720602"/>
            <a:ext cx="653245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>
                <a:latin typeface="+mj-ea"/>
                <a:ea typeface="+mj-ea"/>
              </a:rPr>
              <a:t>       파이널프로젝트 </a:t>
            </a:r>
            <a:r>
              <a:rPr lang="en-US" altLang="ko-KR" sz="2000" b="1" dirty="0">
                <a:latin typeface="+mj-ea"/>
                <a:ea typeface="+mj-ea"/>
              </a:rPr>
              <a:t>| 2023.12 ~ 2024.01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243BB-4150-D9FF-97C4-CD10F7080040}"/>
              </a:ext>
            </a:extLst>
          </p:cNvPr>
          <p:cNvSpPr txBox="1"/>
          <p:nvPr/>
        </p:nvSpPr>
        <p:spPr>
          <a:xfrm>
            <a:off x="-93402" y="-24764"/>
            <a:ext cx="15693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0" b="1" dirty="0">
                <a:latin typeface="+mj-ea"/>
                <a:ea typeface="+mj-ea"/>
              </a:rPr>
              <a:t>01</a:t>
            </a:r>
            <a:endParaRPr lang="ko-KR" altLang="en-US" sz="80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E5267-B02B-D9E9-ECC9-BC8BD631BB15}"/>
              </a:ext>
            </a:extLst>
          </p:cNvPr>
          <p:cNvSpPr txBox="1"/>
          <p:nvPr/>
        </p:nvSpPr>
        <p:spPr>
          <a:xfrm>
            <a:off x="177577" y="4668100"/>
            <a:ext cx="72013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latin typeface="+mj-ea"/>
                <a:ea typeface="+mj-ea"/>
              </a:rPr>
              <a:t>크라우드 펀딩 사이트</a:t>
            </a:r>
          </a:p>
        </p:txBody>
      </p:sp>
    </p:spTree>
    <p:extLst>
      <p:ext uri="{BB962C8B-B14F-4D97-AF65-F5344CB8AC3E}">
        <p14:creationId xmlns:p14="http://schemas.microsoft.com/office/powerpoint/2010/main" val="284225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698C56-6E10-BD1D-55E6-C5FD3AEE6003}"/>
              </a:ext>
            </a:extLst>
          </p:cNvPr>
          <p:cNvSpPr/>
          <p:nvPr/>
        </p:nvSpPr>
        <p:spPr>
          <a:xfrm>
            <a:off x="-34324" y="4770537"/>
            <a:ext cx="7590824" cy="59228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A1688-2C04-BCFE-9A99-CDF249DE0498}"/>
              </a:ext>
            </a:extLst>
          </p:cNvPr>
          <p:cNvSpPr txBox="1"/>
          <p:nvPr/>
        </p:nvSpPr>
        <p:spPr>
          <a:xfrm>
            <a:off x="-67688" y="645557"/>
            <a:ext cx="7383339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미닝 아웃</a:t>
            </a:r>
            <a:r>
              <a:rPr lang="en-US" altLang="ko-KR" sz="2000" dirty="0">
                <a:latin typeface="+mj-ea"/>
                <a:ea typeface="+mj-ea"/>
              </a:rPr>
              <a:t>(meaning out), </a:t>
            </a:r>
            <a:r>
              <a:rPr lang="ko-KR" altLang="en-US" sz="2000" dirty="0">
                <a:latin typeface="+mj-ea"/>
                <a:ea typeface="+mj-ea"/>
              </a:rPr>
              <a:t>이 단어는 개인의 취향과 정치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사회적 신념에 대해 솔직하고 거침없이 선언하는 행위를 의미하는 신조어입니다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단순히 제품의 기능과 장점 소개를 넘어 판매자가 중시하는 가치를 소비하는 고객이 증가하는 가운데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 미닝 아웃 성향을 가진 </a:t>
            </a:r>
            <a:r>
              <a:rPr lang="en-US" altLang="ko-KR" sz="2000" b="1" dirty="0">
                <a:latin typeface="+mj-ea"/>
                <a:ea typeface="+mj-ea"/>
              </a:rPr>
              <a:t>MZ</a:t>
            </a:r>
            <a:r>
              <a:rPr lang="ko-KR" altLang="en-US" sz="2000" b="1" dirty="0">
                <a:latin typeface="+mj-ea"/>
                <a:ea typeface="+mj-ea"/>
              </a:rPr>
              <a:t>세대를 저격하는 리워드형 크라우드 펀딩 사이트</a:t>
            </a:r>
            <a:r>
              <a:rPr lang="ko-KR" altLang="en-US" sz="2000" dirty="0">
                <a:latin typeface="+mj-ea"/>
                <a:ea typeface="+mj-ea"/>
              </a:rPr>
              <a:t>를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제작하였습니다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B0614-648F-1E53-016B-44C459F27761}"/>
              </a:ext>
            </a:extLst>
          </p:cNvPr>
          <p:cNvSpPr txBox="1"/>
          <p:nvPr/>
        </p:nvSpPr>
        <p:spPr>
          <a:xfrm>
            <a:off x="-67689" y="2893926"/>
            <a:ext cx="61970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사용도구 및 기술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CEE8-D3C9-5A77-5596-E5D3CF701B48}"/>
              </a:ext>
            </a:extLst>
          </p:cNvPr>
          <p:cNvSpPr txBox="1"/>
          <p:nvPr/>
        </p:nvSpPr>
        <p:spPr>
          <a:xfrm>
            <a:off x="-67689" y="3410663"/>
            <a:ext cx="720098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사용도구</a:t>
            </a:r>
            <a:r>
              <a:rPr lang="en-US" altLang="ko-KR" sz="2000" dirty="0">
                <a:latin typeface="+mj-ea"/>
                <a:ea typeface="+mj-ea"/>
              </a:rPr>
              <a:t>_Eclipse, HeidiSQL, Git</a:t>
            </a:r>
          </a:p>
          <a:p>
            <a:r>
              <a:rPr lang="ko-KR" altLang="en-US" sz="2000" dirty="0">
                <a:latin typeface="+mj-ea"/>
                <a:ea typeface="+mj-ea"/>
              </a:rPr>
              <a:t>사용기술</a:t>
            </a:r>
            <a:r>
              <a:rPr lang="en-US" altLang="ko-KR" sz="2000" dirty="0">
                <a:latin typeface="+mj-ea"/>
                <a:ea typeface="+mj-ea"/>
              </a:rPr>
              <a:t>_MariaDB, JAVA, Spring Boot, JavaScript, jQuery, </a:t>
            </a:r>
          </a:p>
          <a:p>
            <a:r>
              <a:rPr lang="en-US" altLang="ko-KR" sz="2000" dirty="0">
                <a:latin typeface="+mj-ea"/>
                <a:ea typeface="+mj-ea"/>
              </a:rPr>
              <a:t>JSP, CSS3, HTML5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FDB734-A75E-E921-F54B-AACE09D65990}"/>
              </a:ext>
            </a:extLst>
          </p:cNvPr>
          <p:cNvSpPr txBox="1"/>
          <p:nvPr/>
        </p:nvSpPr>
        <p:spPr>
          <a:xfrm>
            <a:off x="-67688" y="88900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크라우드 펀딩 사이트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93707-699B-0FBF-53F0-1A9AC623C89A}"/>
              </a:ext>
            </a:extLst>
          </p:cNvPr>
          <p:cNvSpPr txBox="1"/>
          <p:nvPr/>
        </p:nvSpPr>
        <p:spPr>
          <a:xfrm>
            <a:off x="-67688" y="4737100"/>
            <a:ext cx="79248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j-ea"/>
                <a:ea typeface="+mj-ea"/>
              </a:rPr>
              <a:t>테이블 정의서</a:t>
            </a:r>
            <a:endParaRPr lang="en-US" altLang="ko-KR" sz="2800" b="1" dirty="0"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user, product, order, reward, categories </a:t>
            </a:r>
            <a:r>
              <a:rPr lang="ko-KR" altLang="en-US" sz="2400" dirty="0">
                <a:latin typeface="+mj-ea"/>
                <a:ea typeface="+mj-ea"/>
              </a:rPr>
              <a:t>총 </a:t>
            </a:r>
            <a:r>
              <a:rPr lang="en-US" altLang="ko-KR" sz="2400" dirty="0">
                <a:latin typeface="+mj-ea"/>
                <a:ea typeface="+mj-ea"/>
              </a:rPr>
              <a:t>5</a:t>
            </a:r>
            <a:r>
              <a:rPr lang="ko-KR" altLang="en-US" sz="2400" dirty="0">
                <a:latin typeface="+mj-ea"/>
                <a:ea typeface="+mj-ea"/>
              </a:rPr>
              <a:t>개의 테이블로 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0BA75D-5310-FB6F-59C2-AD74A1CDDD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5F6F6"/>
              </a:clrFrom>
              <a:clrTo>
                <a:srgbClr val="F5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180" y="5717658"/>
            <a:ext cx="686211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0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086E46-D67C-70DB-CCFC-C38887157DCE}"/>
              </a:ext>
            </a:extLst>
          </p:cNvPr>
          <p:cNvSpPr/>
          <p:nvPr/>
        </p:nvSpPr>
        <p:spPr>
          <a:xfrm>
            <a:off x="-10146" y="1427660"/>
            <a:ext cx="7554258" cy="40585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F50C0-87D1-6E00-3F5E-6944BEA5BEC6}"/>
              </a:ext>
            </a:extLst>
          </p:cNvPr>
          <p:cNvSpPr txBox="1"/>
          <p:nvPr/>
        </p:nvSpPr>
        <p:spPr>
          <a:xfrm>
            <a:off x="-10146" y="88900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개발인원 </a:t>
            </a:r>
            <a:r>
              <a:rPr lang="en-US" altLang="ko-KR" b="1" dirty="0">
                <a:latin typeface="+mj-ea"/>
                <a:ea typeface="+mj-ea"/>
              </a:rPr>
              <a:t>4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6ABF1-436C-9859-5F04-CB3CEF30799D}"/>
              </a:ext>
            </a:extLst>
          </p:cNvPr>
          <p:cNvSpPr txBox="1"/>
          <p:nvPr/>
        </p:nvSpPr>
        <p:spPr>
          <a:xfrm>
            <a:off x="4281827" y="1943620"/>
            <a:ext cx="293271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펀딩 프로젝트 신청에 필요한 정보를 등록할 수 있는 페이지 구현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DE913-AD87-1A0C-927B-7ADA31EA7AFF}"/>
              </a:ext>
            </a:extLst>
          </p:cNvPr>
          <p:cNvSpPr txBox="1"/>
          <p:nvPr/>
        </p:nvSpPr>
        <p:spPr>
          <a:xfrm>
            <a:off x="-10146" y="718044"/>
            <a:ext cx="5629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펀딩 프로젝트 신청 </a:t>
            </a:r>
            <a:r>
              <a:rPr lang="en-US" altLang="ko-KR" sz="2400" b="1" dirty="0">
                <a:latin typeface="+mj-ea"/>
                <a:ea typeface="+mj-ea"/>
              </a:rPr>
              <a:t>UI</a:t>
            </a:r>
            <a:r>
              <a:rPr lang="ko-KR" altLang="en-US" sz="2400" b="1" dirty="0">
                <a:latin typeface="+mj-ea"/>
                <a:ea typeface="+mj-ea"/>
              </a:rPr>
              <a:t> 및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19BBD-0B61-E25F-6A63-24A9E43722B8}"/>
              </a:ext>
            </a:extLst>
          </p:cNvPr>
          <p:cNvSpPr txBox="1"/>
          <p:nvPr/>
        </p:nvSpPr>
        <p:spPr>
          <a:xfrm>
            <a:off x="464538" y="4051300"/>
            <a:ext cx="293271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+mj-ea"/>
                <a:ea typeface="+mj-ea"/>
              </a:rPr>
              <a:t>CKEditor</a:t>
            </a:r>
            <a:r>
              <a:rPr lang="ko-KR" altLang="en-US" sz="2000" dirty="0">
                <a:latin typeface="+mj-ea"/>
                <a:ea typeface="+mj-ea"/>
              </a:rPr>
              <a:t>를 사용하여 상세내용을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더 다양하게 꾸미기 가능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B7CA8-BE8D-214C-09B9-C1A40C3F4819}"/>
              </a:ext>
            </a:extLst>
          </p:cNvPr>
          <p:cNvSpPr txBox="1"/>
          <p:nvPr/>
        </p:nvSpPr>
        <p:spPr>
          <a:xfrm>
            <a:off x="-10146" y="5722051"/>
            <a:ext cx="5629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펀딩 프로젝트 상세 페이지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76A077-7600-BE48-5019-4249DFDF7235}"/>
              </a:ext>
            </a:extLst>
          </p:cNvPr>
          <p:cNvSpPr/>
          <p:nvPr/>
        </p:nvSpPr>
        <p:spPr>
          <a:xfrm>
            <a:off x="-10146" y="6389393"/>
            <a:ext cx="7554258" cy="43040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E4AEF-55DB-D2C7-B349-D9D682D933C0}"/>
              </a:ext>
            </a:extLst>
          </p:cNvPr>
          <p:cNvSpPr txBox="1"/>
          <p:nvPr/>
        </p:nvSpPr>
        <p:spPr>
          <a:xfrm>
            <a:off x="352883" y="9369961"/>
            <a:ext cx="68282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펀딩 프로젝트 신청할 때 작성했던 정보를 불러오고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리워드를 선택할 수 있는 페이지 구현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[</a:t>
            </a:r>
            <a:r>
              <a:rPr lang="ko-KR" altLang="en-US" sz="2000" dirty="0">
                <a:latin typeface="+mj-ea"/>
                <a:ea typeface="+mj-ea"/>
              </a:rPr>
              <a:t>펀딩 참여하기</a:t>
            </a:r>
            <a:r>
              <a:rPr lang="en-US" altLang="ko-KR" sz="2000" dirty="0">
                <a:latin typeface="+mj-ea"/>
                <a:ea typeface="+mj-ea"/>
              </a:rPr>
              <a:t>] </a:t>
            </a:r>
            <a:r>
              <a:rPr lang="ko-KR" altLang="en-US" sz="2000" dirty="0">
                <a:latin typeface="+mj-ea"/>
                <a:ea typeface="+mj-ea"/>
              </a:rPr>
              <a:t>버튼을 클릭 시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펀딩 배송지 입력 페이지로 이동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25" name="그림 2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6652F12-C647-BF4A-9295-1FEBDCC2A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2" y="6573427"/>
            <a:ext cx="5776695" cy="2796534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A0CB8E3-C992-6526-AC63-AA21113949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46" y="1427662"/>
            <a:ext cx="3962400" cy="2079847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14E7B84-0636-49BB-F28F-08FB3AC274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50" y="3475243"/>
            <a:ext cx="3962400" cy="2017746"/>
          </a:xfrm>
          <a:prstGeom prst="rect">
            <a:avLst/>
          </a:prstGeom>
        </p:spPr>
      </p:pic>
      <p:pic>
        <p:nvPicPr>
          <p:cNvPr id="3" name="그림 2" descr="클립아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92D6FFD4-4F37-41CA-F43E-7321316324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477" y="3710367"/>
            <a:ext cx="668222" cy="6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1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086E46-D67C-70DB-CCFC-C38887157DCE}"/>
              </a:ext>
            </a:extLst>
          </p:cNvPr>
          <p:cNvSpPr/>
          <p:nvPr/>
        </p:nvSpPr>
        <p:spPr>
          <a:xfrm>
            <a:off x="-34639" y="1427661"/>
            <a:ext cx="7591139" cy="92657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F50C0-87D1-6E00-3F5E-6944BEA5BEC6}"/>
              </a:ext>
            </a:extLst>
          </p:cNvPr>
          <p:cNvSpPr txBox="1"/>
          <p:nvPr/>
        </p:nvSpPr>
        <p:spPr>
          <a:xfrm>
            <a:off x="-10146" y="88900"/>
            <a:ext cx="65907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담당 업무</a:t>
            </a:r>
            <a:r>
              <a:rPr lang="en-US" altLang="ko-KR" b="1" dirty="0">
                <a:latin typeface="+mj-ea"/>
                <a:ea typeface="+mj-ea"/>
              </a:rPr>
              <a:t>_</a:t>
            </a:r>
            <a:r>
              <a:rPr lang="ko-KR" altLang="en-US" b="1" dirty="0">
                <a:latin typeface="+mj-ea"/>
                <a:ea typeface="+mj-ea"/>
              </a:rPr>
              <a:t>개발인원 </a:t>
            </a:r>
            <a:r>
              <a:rPr lang="en-US" altLang="ko-KR" b="1" dirty="0">
                <a:latin typeface="+mj-ea"/>
                <a:ea typeface="+mj-ea"/>
              </a:rPr>
              <a:t>4</a:t>
            </a:r>
            <a:r>
              <a:rPr lang="ko-KR" altLang="en-US" b="1" dirty="0">
                <a:latin typeface="+mj-ea"/>
                <a:ea typeface="+mj-ea"/>
              </a:rPr>
              <a:t>인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DE913-AD87-1A0C-927B-7ADA31EA7AFF}"/>
              </a:ext>
            </a:extLst>
          </p:cNvPr>
          <p:cNvSpPr txBox="1"/>
          <p:nvPr/>
        </p:nvSpPr>
        <p:spPr>
          <a:xfrm>
            <a:off x="0" y="612120"/>
            <a:ext cx="59880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펀딩 배송지 입력 및 결제 </a:t>
            </a:r>
            <a:r>
              <a:rPr lang="en-US" altLang="ko-KR" sz="2400" b="1" dirty="0">
                <a:latin typeface="+mj-ea"/>
                <a:ea typeface="+mj-ea"/>
              </a:rPr>
              <a:t>UI</a:t>
            </a:r>
            <a:r>
              <a:rPr lang="ko-KR" altLang="en-US" sz="2400" b="1" dirty="0">
                <a:latin typeface="+mj-ea"/>
                <a:ea typeface="+mj-ea"/>
              </a:rPr>
              <a:t> 및 기능 구현</a:t>
            </a:r>
          </a:p>
        </p:txBody>
      </p:sp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3767802D-E82C-38B6-669D-4B8BE7075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18" y="1396818"/>
            <a:ext cx="4038601" cy="25020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7A4141-A1AE-D581-60D3-2A2C1254CCD4}"/>
              </a:ext>
            </a:extLst>
          </p:cNvPr>
          <p:cNvSpPr txBox="1"/>
          <p:nvPr/>
        </p:nvSpPr>
        <p:spPr>
          <a:xfrm>
            <a:off x="4013034" y="2211955"/>
            <a:ext cx="349739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카카오 주소 검색 </a:t>
            </a:r>
            <a:r>
              <a:rPr lang="en-US" altLang="ko-KR" sz="2000" dirty="0">
                <a:latin typeface="+mj-ea"/>
                <a:ea typeface="+mj-ea"/>
              </a:rPr>
              <a:t>API</a:t>
            </a:r>
            <a:r>
              <a:rPr lang="ko-KR" altLang="en-US" sz="2000" dirty="0">
                <a:latin typeface="+mj-ea"/>
                <a:ea typeface="+mj-ea"/>
              </a:rPr>
              <a:t>를 사용하여 간편하게 배송지 입력 가능</a:t>
            </a:r>
            <a:r>
              <a:rPr lang="en-US" altLang="ko-KR" sz="2000" dirty="0">
                <a:latin typeface="+mj-ea"/>
                <a:ea typeface="+mj-ea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25E34D-23AC-E704-7ECC-AB035DE096A0}"/>
              </a:ext>
            </a:extLst>
          </p:cNvPr>
          <p:cNvSpPr txBox="1"/>
          <p:nvPr/>
        </p:nvSpPr>
        <p:spPr>
          <a:xfrm>
            <a:off x="-411495" y="4429487"/>
            <a:ext cx="432892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토스페이먼츠 </a:t>
            </a:r>
            <a:r>
              <a:rPr lang="en-US" altLang="ko-KR" sz="2000" dirty="0">
                <a:latin typeface="+mj-ea"/>
                <a:ea typeface="+mj-ea"/>
              </a:rPr>
              <a:t>API</a:t>
            </a:r>
            <a:r>
              <a:rPr lang="ko-KR" altLang="en-US" sz="2000" dirty="0">
                <a:latin typeface="+mj-ea"/>
                <a:ea typeface="+mj-ea"/>
              </a:rPr>
              <a:t>와 연동하여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b="0" i="0" dirty="0">
                <a:solidFill>
                  <a:srgbClr val="212529"/>
                </a:solidFill>
                <a:effectLst/>
                <a:latin typeface="Noto Sans KR"/>
              </a:rPr>
              <a:t>사용자가 입력한 정보를 가지고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Noto Sans KR"/>
              </a:rPr>
              <a:t>[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Noto Sans KR"/>
              </a:rPr>
              <a:t>결제하기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Noto Sans KR"/>
              </a:rPr>
              <a:t>]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Noto Sans KR"/>
              </a:rPr>
              <a:t>버튼을 통해 </a:t>
            </a:r>
            <a:endParaRPr lang="en-US" altLang="ko-KR" sz="2000" b="0" i="0" dirty="0">
              <a:solidFill>
                <a:srgbClr val="212529"/>
              </a:solidFill>
              <a:effectLst/>
              <a:latin typeface="Noto Sans KR"/>
            </a:endParaRPr>
          </a:p>
          <a:p>
            <a:pPr algn="ctr"/>
            <a:r>
              <a:rPr lang="ko-KR" altLang="en-US" sz="2000" b="0" i="0" dirty="0">
                <a:solidFill>
                  <a:srgbClr val="212529"/>
                </a:solidFill>
                <a:effectLst/>
                <a:latin typeface="Noto Sans KR"/>
              </a:rPr>
              <a:t>백엔드의 결제 요청 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Noto Sans KR"/>
              </a:rPr>
              <a:t>API</a:t>
            </a:r>
            <a:r>
              <a:rPr lang="ko-KR" altLang="en-US" sz="2000" dirty="0">
                <a:solidFill>
                  <a:srgbClr val="212529"/>
                </a:solidFill>
                <a:latin typeface="Noto Sans KR"/>
              </a:rPr>
              <a:t>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Noto Sans KR"/>
              </a:rPr>
              <a:t>호출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27" name="그림 26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82C5732A-B2CD-F491-D565-9800E15FC8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78" y="3897915"/>
            <a:ext cx="4038601" cy="2346255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8792673-C5BE-009C-35F7-D802F15ED2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78" y="8584981"/>
            <a:ext cx="4038601" cy="2108419"/>
          </a:xfrm>
          <a:prstGeom prst="rect">
            <a:avLst/>
          </a:prstGeom>
        </p:spPr>
      </p:pic>
      <p:pic>
        <p:nvPicPr>
          <p:cNvPr id="19" name="그림 18" descr="텍스트, 소프트웨어, 컴퓨터 아이콘, 운영 체제이(가) 표시된 사진&#10;&#10;자동 생성된 설명">
            <a:extLst>
              <a:ext uri="{FF2B5EF4-FFF2-40B4-BE49-F238E27FC236}">
                <a16:creationId xmlns:a16="http://schemas.microsoft.com/office/drawing/2014/main" id="{14B538DE-B3B4-CF11-53BC-7626BE4D58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90" y="6238727"/>
            <a:ext cx="4038601" cy="23462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B63A88-6DD8-43E2-C929-48C54A3CC0CE}"/>
              </a:ext>
            </a:extLst>
          </p:cNvPr>
          <p:cNvSpPr txBox="1"/>
          <p:nvPr/>
        </p:nvSpPr>
        <p:spPr>
          <a:xfrm>
            <a:off x="3633656" y="7060633"/>
            <a:ext cx="432892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실제 결제는 진행되지 않지만</a:t>
            </a:r>
            <a:endParaRPr lang="en-US" altLang="ko-KR" sz="2000" dirty="0"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latin typeface="+mj-ea"/>
                <a:ea typeface="+mj-ea"/>
              </a:rPr>
              <a:t>결제창이 띄워지고 결제 진행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C32FF1-BA17-1E99-7FBF-A1582FCBDBEC}"/>
              </a:ext>
            </a:extLst>
          </p:cNvPr>
          <p:cNvSpPr txBox="1"/>
          <p:nvPr/>
        </p:nvSpPr>
        <p:spPr>
          <a:xfrm>
            <a:off x="49425" y="9373394"/>
            <a:ext cx="340709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+mj-ea"/>
                <a:ea typeface="+mj-ea"/>
              </a:rPr>
              <a:t>결제 요청이 성공하면 펀딩 결제 완료 페이지로 이동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678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>
            <a:extLst>
              <a:ext uri="{FF2B5EF4-FFF2-40B4-BE49-F238E27FC236}">
                <a16:creationId xmlns:a16="http://schemas.microsoft.com/office/drawing/2014/main" id="{5BCAB85C-3FCB-EBB0-7D78-6BB9961D2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0" y="6261100"/>
            <a:ext cx="7458075" cy="4419600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DC32F9E-F65C-D1F9-03EC-D637DF4EC37B}"/>
              </a:ext>
            </a:extLst>
          </p:cNvPr>
          <p:cNvSpPr/>
          <p:nvPr/>
        </p:nvSpPr>
        <p:spPr>
          <a:xfrm>
            <a:off x="-31750" y="0"/>
            <a:ext cx="7588250" cy="534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7616E29-0FB4-699F-CEFA-268158284723}"/>
              </a:ext>
            </a:extLst>
          </p:cNvPr>
          <p:cNvSpPr txBox="1"/>
          <p:nvPr/>
        </p:nvSpPr>
        <p:spPr>
          <a:xfrm>
            <a:off x="5967730" y="0"/>
            <a:ext cx="1644650" cy="5232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주요기능</a:t>
            </a:r>
            <a:endParaRPr lang="ko-KR" altLang="en-US" sz="2800" dirty="0">
              <a:latin typeface="+mj-ea"/>
              <a:ea typeface="+mj-ea"/>
            </a:endParaRP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AFC4BE6-76D2-F693-633F-E8F04314A80B}"/>
              </a:ext>
            </a:extLst>
          </p:cNvPr>
          <p:cNvGrpSpPr/>
          <p:nvPr/>
        </p:nvGrpSpPr>
        <p:grpSpPr>
          <a:xfrm>
            <a:off x="113665" y="12700"/>
            <a:ext cx="7211060" cy="1410335"/>
            <a:chOff x="113665" y="12700"/>
            <a:chExt cx="7211060" cy="1410335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5081E3-946E-BB90-F010-30CD08E35700}"/>
                </a:ext>
              </a:extLst>
            </p:cNvPr>
            <p:cNvSpPr txBox="1"/>
            <p:nvPr/>
          </p:nvSpPr>
          <p:spPr>
            <a:xfrm>
              <a:off x="113665" y="161290"/>
              <a:ext cx="7211060" cy="12617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+mj-ea"/>
                  <a:ea typeface="+mj-ea"/>
                </a:rPr>
                <a:t>관리자의 프로젝트 관리</a:t>
              </a:r>
              <a:endParaRPr lang="en-US" altLang="ko-KR" sz="2400" b="1" dirty="0"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+mj-ea"/>
                  <a:ea typeface="+mj-ea"/>
                </a:rPr>
                <a:t>전체 프로젝트 목록을 데이터화하여 검토 후 승인 과정을 간단하게 하여 관리자의 편의성 극대화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6DE25FB2-A9BE-5F8C-9D7A-0980B39DB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770" y="12700"/>
              <a:ext cx="756285" cy="685800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1BF189D-5F9A-4771-72F8-D392885F8DB0}"/>
              </a:ext>
            </a:extLst>
          </p:cNvPr>
          <p:cNvGrpSpPr/>
          <p:nvPr/>
        </p:nvGrpSpPr>
        <p:grpSpPr>
          <a:xfrm>
            <a:off x="113665" y="3880485"/>
            <a:ext cx="7553960" cy="1259840"/>
            <a:chOff x="113665" y="3880485"/>
            <a:chExt cx="7553960" cy="1259840"/>
          </a:xfrm>
        </p:grpSpPr>
        <p:sp>
          <p:nvSpPr>
            <p:cNvPr id="107" name="TextBox 106"/>
            <p:cNvSpPr txBox="1">
              <a:spLocks/>
            </p:cNvSpPr>
            <p:nvPr/>
          </p:nvSpPr>
          <p:spPr>
            <a:xfrm rot="0">
              <a:off x="113665" y="3880485"/>
              <a:ext cx="7554595" cy="1260475"/>
            </a:xfrm>
            <a:prstGeom prst="rect"/>
            <a:noFill/>
          </p:spPr>
          <p:txBody>
            <a:bodyPr wrap="square" lIns="91440" tIns="45720" rIns="91440" bIns="45720" numCol="1" vert="horz" anchor="ctr">
              <a:spAutoFit/>
            </a:bodyPr>
            <a:lstStyle/>
            <a:p>
              <a:pPr marL="0" indent="0" latinLnBrk="0">
                <a:lnSpc>
                  <a:spcPct val="150000"/>
                </a:lnSpc>
                <a:buFontTx/>
                <a:buNone/>
              </a:pPr>
              <a:r>
                <a:rPr lang="ko-KR" altLang="en-US" sz="2400" b="1">
                  <a:latin typeface="맑은 고딕" charset="0"/>
                  <a:ea typeface="맑은 고딕" charset="0"/>
                </a:rPr>
                <a:t>토스페이 결제 </a:t>
              </a:r>
              <a:endParaRPr lang="ko-KR" altLang="en-US" sz="2400" b="1">
                <a:latin typeface="맑은 고딕" charset="0"/>
                <a:ea typeface="맑은 고딕" charset="0"/>
              </a:endParaRPr>
            </a:p>
            <a:p>
              <a:pPr marL="342900" indent="-342900" latinLnBrk="0">
                <a:buFont typeface="Arial"/>
                <a:buChar char="•"/>
              </a:pPr>
              <a:r>
                <a:rPr lang="ko-KR" altLang="en-US" sz="2000">
                  <a:latin typeface="맑은 고딕" charset="0"/>
                  <a:ea typeface="맑은 고딕" charset="0"/>
                </a:rPr>
                <a:t>카드</a:t>
              </a:r>
              <a:r>
                <a:rPr lang="ko-KR" altLang="en-US" sz="200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2000">
                  <a:latin typeface="맑은 고딕" charset="0"/>
                  <a:ea typeface="맑은 고딕" charset="0"/>
                </a:rPr>
                <a:t>간편결제 결제수단을 선택할 수 있는 토스페이먼츠 결제창과 연동하여 쉽고 빠른 결제와 안정적인 </a:t>
              </a:r>
              <a:r>
                <a:rPr lang="en-US" altLang="ko-KR" sz="2000">
                  <a:latin typeface="맑은 고딕" charset="0"/>
                  <a:ea typeface="맑은 고딕" charset="0"/>
                </a:rPr>
                <a:t>PG </a:t>
              </a:r>
              <a:r>
                <a:rPr lang="ko-KR" altLang="en-US" sz="2000">
                  <a:latin typeface="맑은 고딕" charset="0"/>
                  <a:ea typeface="맑은 고딕" charset="0"/>
                </a:rPr>
                <a:t>운영 가능</a:t>
              </a:r>
              <a:endParaRPr lang="ko-KR" altLang="en-US" sz="20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08" name="그림 107" descr="C:/Users/user/AppData/Roaming/PolarisOffice/ETemp/16632_18311792/image14.jpe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2327910" y="3977640"/>
              <a:ext cx="2439035" cy="440055"/>
            </a:xfrm>
            <a:prstGeom prst="rect"/>
            <a:noFill/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0D4844B-7E3A-DCF6-E339-727DC611E39B}"/>
              </a:ext>
            </a:extLst>
          </p:cNvPr>
          <p:cNvGrpSpPr/>
          <p:nvPr/>
        </p:nvGrpSpPr>
        <p:grpSpPr>
          <a:xfrm>
            <a:off x="113665" y="1484630"/>
            <a:ext cx="7178040" cy="2057400"/>
            <a:chOff x="113665" y="1484630"/>
            <a:chExt cx="7178040" cy="2057400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7A3E396-F78E-816F-BCCE-3EB80F869090}"/>
                </a:ext>
              </a:extLst>
            </p:cNvPr>
            <p:cNvSpPr txBox="1"/>
            <p:nvPr/>
          </p:nvSpPr>
          <p:spPr>
            <a:xfrm>
              <a:off x="113665" y="1664970"/>
              <a:ext cx="7178040" cy="18776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latin typeface="+mj-ea"/>
                  <a:ea typeface="+mj-ea"/>
                </a:rPr>
                <a:t>사용자 니즈를 파악한 </a:t>
              </a:r>
              <a:r>
                <a:rPr lang="en-US" altLang="ko-KR" sz="2400" b="1" dirty="0">
                  <a:latin typeface="+mj-ea"/>
                  <a:ea typeface="+mj-ea"/>
                </a:rPr>
                <a:t>UI </a:t>
              </a:r>
              <a:r>
                <a:rPr lang="ko-KR" altLang="en-US" sz="2400" b="1" dirty="0">
                  <a:latin typeface="+mj-ea"/>
                  <a:ea typeface="+mj-ea"/>
                </a:rPr>
                <a:t>및 기능</a:t>
              </a:r>
              <a:endParaRPr lang="en-US" altLang="ko-KR" sz="2400" b="1" dirty="0"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+mj-ea"/>
                  <a:ea typeface="+mj-ea"/>
                </a:rPr>
                <a:t>자신의 프로젝트가 승인 완료돼 진행 중인 프로젝트인지</a:t>
              </a:r>
              <a:r>
                <a:rPr lang="en-US" altLang="ko-KR" sz="2000" dirty="0">
                  <a:latin typeface="+mj-ea"/>
                  <a:ea typeface="+mj-ea"/>
                </a:rPr>
                <a:t>, </a:t>
              </a:r>
              <a:r>
                <a:rPr lang="ko-KR" altLang="en-US" sz="2000" dirty="0">
                  <a:latin typeface="+mj-ea"/>
                  <a:ea typeface="+mj-ea"/>
                </a:rPr>
                <a:t>승인 대기 프로젝트인지 한눈에 조회 가능</a:t>
              </a:r>
              <a:endParaRPr lang="en-US" altLang="ko-KR" sz="2000" dirty="0"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+mj-ea"/>
                <a:ea typeface="+mj-ea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+mj-ea"/>
                  <a:ea typeface="+mj-ea"/>
                </a:rPr>
                <a:t>카테고리별로 펀딩 프로젝트를 조회할 수 있도록 구현</a:t>
              </a:r>
              <a:endParaRPr lang="en-US" altLang="ko-KR" sz="2000" dirty="0">
                <a:latin typeface="+mj-ea"/>
                <a:ea typeface="+mj-ea"/>
              </a:endParaRPr>
            </a:p>
          </p:txBody>
        </p:sp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DBA91E79-33AF-2D0D-4543-56A50CC86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970" y="1484630"/>
              <a:ext cx="838200" cy="838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5A4F19-57CF-46A8-E471-42D42C80C5DC}"/>
              </a:ext>
            </a:extLst>
          </p:cNvPr>
          <p:cNvSpPr txBox="1"/>
          <p:nvPr/>
        </p:nvSpPr>
        <p:spPr>
          <a:xfrm>
            <a:off x="-31750" y="5422900"/>
            <a:ext cx="6590665" cy="5232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>
                <a:latin typeface="+mj-ea"/>
                <a:ea typeface="+mj-ea"/>
              </a:rPr>
              <a:t>시스템 아키텍처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22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 rot="0">
            <a:off x="4178300" y="8149590"/>
            <a:ext cx="2870835" cy="523875"/>
          </a:xfrm>
          <a:prstGeom prst="rect"/>
          <a:noFill/>
        </p:spPr>
        <p:txBody>
          <a:bodyPr wrap="square" lIns="91440" tIns="45720" rIns="91440" bIns="45720" numCol="1" vert="horz" anchor="ctr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800" b="1">
                <a:latin typeface="맑은 고딕" charset="0"/>
                <a:ea typeface="맑은 고딕" charset="0"/>
              </a:rPr>
              <a:t>프로젝트</a:t>
            </a:r>
            <a:r>
              <a:rPr lang="ko-KR" altLang="en-US" sz="2800" b="1">
                <a:latin typeface="맑은 고딕" charset="0"/>
                <a:ea typeface="+mj-ea"/>
              </a:rPr>
              <a:t> </a:t>
            </a:r>
            <a:r>
              <a:rPr lang="ko-KR" altLang="en-US" sz="2800" b="1">
                <a:latin typeface="맑은 고딕" charset="0"/>
                <a:ea typeface="맑은 고딕" charset="0"/>
              </a:rPr>
              <a:t>우수상</a:t>
            </a:r>
            <a:endParaRPr lang="ko-KR" altLang="en-US" sz="2800" b="1">
              <a:latin typeface="맑은 고딕" charset="0"/>
              <a:ea typeface="맑은 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59FA3-05C7-E456-ED22-BD80863F66DC}"/>
              </a:ext>
            </a:extLst>
          </p:cNvPr>
          <p:cNvSpPr txBox="1"/>
          <p:nvPr/>
        </p:nvSpPr>
        <p:spPr>
          <a:xfrm>
            <a:off x="-10160" y="88900"/>
            <a:ext cx="6590665" cy="5232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최종 발표 </a:t>
            </a:r>
            <a:r>
              <a:rPr lang="en-US" altLang="ko-KR" sz="2800" b="1" dirty="0">
                <a:latin typeface="+mj-ea"/>
                <a:ea typeface="+mj-ea"/>
              </a:rPr>
              <a:t>PT</a:t>
            </a:r>
            <a:endParaRPr lang="ko-KR" altLang="en-US" sz="28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F1875-B9FA-002E-4DE3-66193228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140"/>
            <a:ext cx="7556500" cy="3129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C65B23-FE49-050D-671E-9C5BD2C7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" y="3979545"/>
            <a:ext cx="7556500" cy="2059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B768D5-C676-3195-BDFD-A06D03E57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" y="6083300"/>
            <a:ext cx="3382645" cy="465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9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39</Pages>
  <Paragraphs>314</Paragraphs>
  <Words>1881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소영최</dc:creator>
  <cp:lastModifiedBy>소영</cp:lastModifiedBy>
  <dc:title>15. 세로 PPT 테마</dc:title>
  <cp:version>9.104.216.52198</cp:version>
  <dcterms:modified xsi:type="dcterms:W3CDTF">2024-02-01T12:53:31Z</dcterms:modified>
</cp:coreProperties>
</file>